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87" r:id="rId3"/>
    <p:sldId id="289" r:id="rId4"/>
    <p:sldId id="279" r:id="rId5"/>
    <p:sldId id="280" r:id="rId6"/>
    <p:sldId id="288" r:id="rId7"/>
    <p:sldId id="291" r:id="rId8"/>
    <p:sldId id="281" r:id="rId9"/>
    <p:sldId id="282" r:id="rId10"/>
    <p:sldId id="283" r:id="rId11"/>
    <p:sldId id="284" r:id="rId12"/>
    <p:sldId id="285" r:id="rId13"/>
    <p:sldId id="286" r:id="rId14"/>
    <p:sldId id="290" r:id="rId15"/>
    <p:sldId id="267" r:id="rId16"/>
    <p:sldId id="268" r:id="rId17"/>
    <p:sldId id="269" r:id="rId18"/>
    <p:sldId id="270" r:id="rId19"/>
    <p:sldId id="271" r:id="rId20"/>
    <p:sldId id="272" r:id="rId21"/>
    <p:sldId id="263" r:id="rId22"/>
    <p:sldId id="264" r:id="rId23"/>
    <p:sldId id="277" r:id="rId24"/>
    <p:sldId id="273" r:id="rId25"/>
    <p:sldId id="259" r:id="rId26"/>
    <p:sldId id="260" r:id="rId27"/>
    <p:sldId id="265" r:id="rId28"/>
    <p:sldId id="276" r:id="rId29"/>
    <p:sldId id="274" r:id="rId30"/>
    <p:sldId id="278" r:id="rId31"/>
    <p:sldId id="261" r:id="rId32"/>
    <p:sldId id="27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8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ADFCD-9AD4-4154-B217-E2647DFF7E4B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99F607C-2007-4BDA-BD9E-71CEF98D6EB7}">
      <dgm:prSet/>
      <dgm:spPr/>
      <dgm:t>
        <a:bodyPr/>
        <a:lstStyle/>
        <a:p>
          <a:r>
            <a:rPr lang="ru-RU"/>
            <a:t>сызықтық;</a:t>
          </a:r>
          <a:endParaRPr lang="en-US"/>
        </a:p>
      </dgm:t>
    </dgm:pt>
    <dgm:pt modelId="{1ABA0154-A64F-4109-AC8D-32D989EAF1EA}" type="parTrans" cxnId="{21313572-4F89-46CC-A263-E36FB28D532C}">
      <dgm:prSet/>
      <dgm:spPr/>
      <dgm:t>
        <a:bodyPr/>
        <a:lstStyle/>
        <a:p>
          <a:endParaRPr lang="en-US"/>
        </a:p>
      </dgm:t>
    </dgm:pt>
    <dgm:pt modelId="{444CF884-8A98-4906-8C07-13FD914D4E61}" type="sibTrans" cxnId="{21313572-4F89-46CC-A263-E36FB28D532C}">
      <dgm:prSet/>
      <dgm:spPr/>
      <dgm:t>
        <a:bodyPr/>
        <a:lstStyle/>
        <a:p>
          <a:endParaRPr lang="en-US"/>
        </a:p>
      </dgm:t>
    </dgm:pt>
    <dgm:pt modelId="{EE157D79-ABDC-4B2B-9D09-9D7D48AE2F1E}">
      <dgm:prSet/>
      <dgm:spPr/>
      <dgm:t>
        <a:bodyPr/>
        <a:lstStyle/>
        <a:p>
          <a:r>
            <a:rPr lang="ru-RU"/>
            <a:t>апертуралық;</a:t>
          </a:r>
          <a:endParaRPr lang="en-US"/>
        </a:p>
      </dgm:t>
    </dgm:pt>
    <dgm:pt modelId="{138118BD-E48A-49C7-A0C4-E5CAB2C1072C}" type="parTrans" cxnId="{C5CAFE65-A177-4176-BF0F-F59B25EC9634}">
      <dgm:prSet/>
      <dgm:spPr/>
      <dgm:t>
        <a:bodyPr/>
        <a:lstStyle/>
        <a:p>
          <a:endParaRPr lang="en-US"/>
        </a:p>
      </dgm:t>
    </dgm:pt>
    <dgm:pt modelId="{CA975C4D-1534-4E02-945A-4368D077F386}" type="sibTrans" cxnId="{C5CAFE65-A177-4176-BF0F-F59B25EC9634}">
      <dgm:prSet/>
      <dgm:spPr/>
      <dgm:t>
        <a:bodyPr/>
        <a:lstStyle/>
        <a:p>
          <a:endParaRPr lang="en-US"/>
        </a:p>
      </dgm:t>
    </dgm:pt>
    <dgm:pt modelId="{20AB03F0-816B-45D1-B438-D93083056E72}">
      <dgm:prSet/>
      <dgm:spPr/>
      <dgm:t>
        <a:bodyPr/>
        <a:lstStyle/>
        <a:p>
          <a:r>
            <a:rPr lang="ru-RU"/>
            <a:t>антенналық торлар.</a:t>
          </a:r>
          <a:endParaRPr lang="en-US"/>
        </a:p>
      </dgm:t>
    </dgm:pt>
    <dgm:pt modelId="{3F8896D2-8069-4785-97F1-8513E596E56F}" type="parTrans" cxnId="{BA9A0CA9-6B8E-4AD4-ABE7-C52822B08BCB}">
      <dgm:prSet/>
      <dgm:spPr/>
      <dgm:t>
        <a:bodyPr/>
        <a:lstStyle/>
        <a:p>
          <a:endParaRPr lang="en-US"/>
        </a:p>
      </dgm:t>
    </dgm:pt>
    <dgm:pt modelId="{0D8CC117-2219-4B00-8621-484B5E5A72FD}" type="sibTrans" cxnId="{BA9A0CA9-6B8E-4AD4-ABE7-C52822B08BCB}">
      <dgm:prSet/>
      <dgm:spPr/>
      <dgm:t>
        <a:bodyPr/>
        <a:lstStyle/>
        <a:p>
          <a:endParaRPr lang="en-US"/>
        </a:p>
      </dgm:t>
    </dgm:pt>
    <dgm:pt modelId="{6ECFBDEA-FF33-45CB-9B28-182B6DBCDA7C}" type="pres">
      <dgm:prSet presAssocID="{DC5ADFCD-9AD4-4154-B217-E2647DFF7E4B}" presName="diagram" presStyleCnt="0">
        <dgm:presLayoutVars>
          <dgm:dir/>
          <dgm:resizeHandles val="exact"/>
        </dgm:presLayoutVars>
      </dgm:prSet>
      <dgm:spPr/>
    </dgm:pt>
    <dgm:pt modelId="{0A2F3921-225D-46E4-BCAB-4C1D0FFD4794}" type="pres">
      <dgm:prSet presAssocID="{199F607C-2007-4BDA-BD9E-71CEF98D6EB7}" presName="node" presStyleLbl="node1" presStyleIdx="0" presStyleCnt="3">
        <dgm:presLayoutVars>
          <dgm:bulletEnabled val="1"/>
        </dgm:presLayoutVars>
      </dgm:prSet>
      <dgm:spPr/>
    </dgm:pt>
    <dgm:pt modelId="{0A766B73-C01A-424B-B62A-E8744F4E29E4}" type="pres">
      <dgm:prSet presAssocID="{444CF884-8A98-4906-8C07-13FD914D4E61}" presName="sibTrans" presStyleCnt="0"/>
      <dgm:spPr/>
    </dgm:pt>
    <dgm:pt modelId="{76A90AF7-3FF1-413E-A187-92193405FC06}" type="pres">
      <dgm:prSet presAssocID="{EE157D79-ABDC-4B2B-9D09-9D7D48AE2F1E}" presName="node" presStyleLbl="node1" presStyleIdx="1" presStyleCnt="3">
        <dgm:presLayoutVars>
          <dgm:bulletEnabled val="1"/>
        </dgm:presLayoutVars>
      </dgm:prSet>
      <dgm:spPr/>
    </dgm:pt>
    <dgm:pt modelId="{17EB5A80-F6EE-4495-BDC9-DF1D1F5244E7}" type="pres">
      <dgm:prSet presAssocID="{CA975C4D-1534-4E02-945A-4368D077F386}" presName="sibTrans" presStyleCnt="0"/>
      <dgm:spPr/>
    </dgm:pt>
    <dgm:pt modelId="{59B1D332-93C6-477A-BB06-3713276C1822}" type="pres">
      <dgm:prSet presAssocID="{20AB03F0-816B-45D1-B438-D93083056E72}" presName="node" presStyleLbl="node1" presStyleIdx="2" presStyleCnt="3">
        <dgm:presLayoutVars>
          <dgm:bulletEnabled val="1"/>
        </dgm:presLayoutVars>
      </dgm:prSet>
      <dgm:spPr/>
    </dgm:pt>
  </dgm:ptLst>
  <dgm:cxnLst>
    <dgm:cxn modelId="{C5CAFE65-A177-4176-BF0F-F59B25EC9634}" srcId="{DC5ADFCD-9AD4-4154-B217-E2647DFF7E4B}" destId="{EE157D79-ABDC-4B2B-9D09-9D7D48AE2F1E}" srcOrd="1" destOrd="0" parTransId="{138118BD-E48A-49C7-A0C4-E5CAB2C1072C}" sibTransId="{CA975C4D-1534-4E02-945A-4368D077F386}"/>
    <dgm:cxn modelId="{912A5846-AC41-477A-8606-53FCA1B58061}" type="presOf" srcId="{EE157D79-ABDC-4B2B-9D09-9D7D48AE2F1E}" destId="{76A90AF7-3FF1-413E-A187-92193405FC06}" srcOrd="0" destOrd="0" presId="urn:microsoft.com/office/officeart/2005/8/layout/default"/>
    <dgm:cxn modelId="{21313572-4F89-46CC-A263-E36FB28D532C}" srcId="{DC5ADFCD-9AD4-4154-B217-E2647DFF7E4B}" destId="{199F607C-2007-4BDA-BD9E-71CEF98D6EB7}" srcOrd="0" destOrd="0" parTransId="{1ABA0154-A64F-4109-AC8D-32D989EAF1EA}" sibTransId="{444CF884-8A98-4906-8C07-13FD914D4E61}"/>
    <dgm:cxn modelId="{713B425A-19AE-482D-A3F6-32FA22F970FC}" type="presOf" srcId="{199F607C-2007-4BDA-BD9E-71CEF98D6EB7}" destId="{0A2F3921-225D-46E4-BCAB-4C1D0FFD4794}" srcOrd="0" destOrd="0" presId="urn:microsoft.com/office/officeart/2005/8/layout/default"/>
    <dgm:cxn modelId="{0D9FBE8A-73BA-4098-A1D4-CA0C080B9805}" type="presOf" srcId="{20AB03F0-816B-45D1-B438-D93083056E72}" destId="{59B1D332-93C6-477A-BB06-3713276C1822}" srcOrd="0" destOrd="0" presId="urn:microsoft.com/office/officeart/2005/8/layout/default"/>
    <dgm:cxn modelId="{BA9A0CA9-6B8E-4AD4-ABE7-C52822B08BCB}" srcId="{DC5ADFCD-9AD4-4154-B217-E2647DFF7E4B}" destId="{20AB03F0-816B-45D1-B438-D93083056E72}" srcOrd="2" destOrd="0" parTransId="{3F8896D2-8069-4785-97F1-8513E596E56F}" sibTransId="{0D8CC117-2219-4B00-8621-484B5E5A72FD}"/>
    <dgm:cxn modelId="{3ADCA3D7-FF8E-4E09-A84D-D77D1EB01E36}" type="presOf" srcId="{DC5ADFCD-9AD4-4154-B217-E2647DFF7E4B}" destId="{6ECFBDEA-FF33-45CB-9B28-182B6DBCDA7C}" srcOrd="0" destOrd="0" presId="urn:microsoft.com/office/officeart/2005/8/layout/default"/>
    <dgm:cxn modelId="{FFB47DE7-6402-44B0-ADF2-81524CA294B5}" type="presParOf" srcId="{6ECFBDEA-FF33-45CB-9B28-182B6DBCDA7C}" destId="{0A2F3921-225D-46E4-BCAB-4C1D0FFD4794}" srcOrd="0" destOrd="0" presId="urn:microsoft.com/office/officeart/2005/8/layout/default"/>
    <dgm:cxn modelId="{C237DFF7-A7F1-4BE1-9449-AA4A6FA021A1}" type="presParOf" srcId="{6ECFBDEA-FF33-45CB-9B28-182B6DBCDA7C}" destId="{0A766B73-C01A-424B-B62A-E8744F4E29E4}" srcOrd="1" destOrd="0" presId="urn:microsoft.com/office/officeart/2005/8/layout/default"/>
    <dgm:cxn modelId="{8CBF315E-1B51-4C2B-B2E5-4DADC3A0B39E}" type="presParOf" srcId="{6ECFBDEA-FF33-45CB-9B28-182B6DBCDA7C}" destId="{76A90AF7-3FF1-413E-A187-92193405FC06}" srcOrd="2" destOrd="0" presId="urn:microsoft.com/office/officeart/2005/8/layout/default"/>
    <dgm:cxn modelId="{C077146E-5924-40B7-A5DB-EAF7B14E1608}" type="presParOf" srcId="{6ECFBDEA-FF33-45CB-9B28-182B6DBCDA7C}" destId="{17EB5A80-F6EE-4495-BDC9-DF1D1F5244E7}" srcOrd="3" destOrd="0" presId="urn:microsoft.com/office/officeart/2005/8/layout/default"/>
    <dgm:cxn modelId="{9CCAC289-672E-4D9B-AA2F-1EC0764F160D}" type="presParOf" srcId="{6ECFBDEA-FF33-45CB-9B28-182B6DBCDA7C}" destId="{59B1D332-93C6-477A-BB06-3713276C182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F3921-225D-46E4-BCAB-4C1D0FFD4794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/>
            <a:t>сызықтық;</a:t>
          </a:r>
          <a:endParaRPr lang="en-US" sz="4200" kern="1200"/>
        </a:p>
      </dsp:txBody>
      <dsp:txXfrm>
        <a:off x="460905" y="1047"/>
        <a:ext cx="3479899" cy="2087939"/>
      </dsp:txXfrm>
    </dsp:sp>
    <dsp:sp modelId="{76A90AF7-3FF1-413E-A187-92193405FC06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/>
            <a:t>апертуралық;</a:t>
          </a:r>
          <a:endParaRPr lang="en-US" sz="4200" kern="1200"/>
        </a:p>
      </dsp:txBody>
      <dsp:txXfrm>
        <a:off x="4288794" y="1047"/>
        <a:ext cx="3479899" cy="2087939"/>
      </dsp:txXfrm>
    </dsp:sp>
    <dsp:sp modelId="{59B1D332-93C6-477A-BB06-3713276C1822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/>
            <a:t>антенналық торлар.</a:t>
          </a:r>
          <a:endParaRPr lang="en-US" sz="4200" kern="1200"/>
        </a:p>
      </dsp:txBody>
      <dsp:txXfrm>
        <a:off x="2374850" y="2436976"/>
        <a:ext cx="3479899" cy="208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43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47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02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0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1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78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83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53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98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95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46673-81B4-4D83-90E5-DDC8C00E5B8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78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24.wmf"/><Relationship Id="rId21" Type="http://schemas.openxmlformats.org/officeDocument/2006/relationships/image" Target="../media/image33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31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9E244-4029-831C-8FC8-B0148FC951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Интеллектуалды</a:t>
            </a:r>
            <a:r>
              <a:rPr lang="ru-RU" dirty="0"/>
              <a:t> </a:t>
            </a:r>
            <a:r>
              <a:rPr lang="ru-RU" dirty="0" err="1"/>
              <a:t>сенсорлық</a:t>
            </a:r>
            <a:r>
              <a:rPr lang="ru-RU" dirty="0"/>
              <a:t> </a:t>
            </a:r>
            <a:r>
              <a:rPr lang="ru-RU" dirty="0" err="1"/>
              <a:t>желілер</a:t>
            </a: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A83A4A-AFE7-677A-E698-13DFC2350F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dirty="0"/>
              <a:t>14-лекция</a:t>
            </a:r>
          </a:p>
          <a:p>
            <a:r>
              <a:rPr lang="kk-KZ" dirty="0"/>
              <a:t>20.04.2026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526109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5AC77-A451-C622-7339-97F75FE67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</a:t>
            </a:r>
            <a:r>
              <a:rPr lang="ru-RU" dirty="0" err="1"/>
              <a:t>қолдану</a:t>
            </a:r>
            <a:r>
              <a:rPr lang="ru-RU" dirty="0"/>
              <a:t> </a:t>
            </a:r>
            <a:r>
              <a:rPr lang="ru-RU" dirty="0" err="1"/>
              <a:t>деңгейлері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35FE5-E534-150B-9DBD-71C006391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Node </a:t>
            </a:r>
            <a:r>
              <a:rPr lang="ru-RU" b="1" dirty="0" err="1"/>
              <a:t>деңгейі</a:t>
            </a:r>
            <a:r>
              <a:rPr lang="ru-RU" b="1" dirty="0"/>
              <a:t> (</a:t>
            </a:r>
            <a:r>
              <a:rPr lang="en-US" b="1" dirty="0"/>
              <a:t>Edge Intelligence)</a:t>
            </a:r>
          </a:p>
          <a:p>
            <a:r>
              <a:rPr lang="ru-RU" dirty="0" err="1"/>
              <a:t>Әр</a:t>
            </a:r>
            <a:r>
              <a:rPr lang="ru-RU" dirty="0"/>
              <a:t> сенсор </a:t>
            </a:r>
            <a:r>
              <a:rPr lang="ru-RU" dirty="0" err="1"/>
              <a:t>түйіні</a:t>
            </a:r>
            <a:r>
              <a:rPr lang="ru-RU" dirty="0"/>
              <a:t>: </a:t>
            </a:r>
          </a:p>
          <a:p>
            <a:pPr lvl="1"/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локалды</a:t>
            </a:r>
            <a:r>
              <a:rPr lang="ru-RU" dirty="0"/>
              <a:t> </a:t>
            </a:r>
            <a:r>
              <a:rPr lang="ru-RU" dirty="0" err="1"/>
              <a:t>өңдейді</a:t>
            </a:r>
            <a:r>
              <a:rPr lang="ru-RU" dirty="0"/>
              <a:t> </a:t>
            </a:r>
          </a:p>
          <a:p>
            <a:pPr lvl="1"/>
            <a:r>
              <a:rPr lang="ru-RU" dirty="0" err="1"/>
              <a:t>қарапайым</a:t>
            </a:r>
            <a:r>
              <a:rPr lang="ru-RU" dirty="0"/>
              <a:t> </a:t>
            </a:r>
            <a:r>
              <a:rPr lang="en-US" dirty="0"/>
              <a:t>ML </a:t>
            </a:r>
            <a:r>
              <a:rPr lang="ru-RU" dirty="0"/>
              <a:t>модель </a:t>
            </a:r>
            <a:r>
              <a:rPr lang="ru-RU" dirty="0" err="1"/>
              <a:t>қолданады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err="1"/>
              <a:t>Мысалы</a:t>
            </a:r>
            <a:r>
              <a:rPr lang="ru-RU" dirty="0"/>
              <a:t>:</a:t>
            </a:r>
          </a:p>
          <a:p>
            <a:r>
              <a:rPr lang="en-US" dirty="0"/>
              <a:t>threshold detection </a:t>
            </a:r>
          </a:p>
          <a:p>
            <a:r>
              <a:rPr lang="ru-RU" dirty="0" err="1"/>
              <a:t>жеңіл</a:t>
            </a:r>
            <a:r>
              <a:rPr lang="ru-RU" dirty="0"/>
              <a:t> классификатор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821445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9A83F8-216A-0DBD-CA63-1452E69B7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Gateway </a:t>
            </a:r>
            <a:r>
              <a:rPr lang="ru-RU" b="1" dirty="0" err="1"/>
              <a:t>деңгейі</a:t>
            </a:r>
            <a:endParaRPr lang="ru-RU" b="1" dirty="0"/>
          </a:p>
          <a:p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en-US" dirty="0"/>
              <a:t>node-</a:t>
            </a:r>
            <a:r>
              <a:rPr lang="ru-RU" dirty="0" err="1"/>
              <a:t>тан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жинайды</a:t>
            </a:r>
            <a:r>
              <a:rPr lang="ru-RU" dirty="0"/>
              <a:t> </a:t>
            </a:r>
          </a:p>
          <a:p>
            <a:r>
              <a:rPr lang="ru-RU" dirty="0" err="1"/>
              <a:t>Күрделі</a:t>
            </a:r>
            <a:r>
              <a:rPr lang="ru-RU" dirty="0"/>
              <a:t> </a:t>
            </a:r>
            <a:r>
              <a:rPr lang="en-US" dirty="0"/>
              <a:t>ML </a:t>
            </a:r>
            <a:r>
              <a:rPr lang="ru-RU" dirty="0" err="1"/>
              <a:t>алгоритмдер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Мысалы</a:t>
            </a:r>
            <a:r>
              <a:rPr lang="ru-RU" dirty="0"/>
              <a:t>:</a:t>
            </a:r>
          </a:p>
          <a:p>
            <a:r>
              <a:rPr lang="ru-RU" dirty="0" err="1"/>
              <a:t>кластерлеу</a:t>
            </a:r>
            <a:r>
              <a:rPr lang="ru-RU" dirty="0"/>
              <a:t> </a:t>
            </a:r>
          </a:p>
          <a:p>
            <a:r>
              <a:rPr lang="en-US" dirty="0"/>
              <a:t>anomaly detection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994259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DEC97-4DCA-9A20-BE9A-C39861730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</a:t>
            </a:r>
            <a:r>
              <a:rPr lang="ru-RU" dirty="0" err="1"/>
              <a:t>деңгейі</a:t>
            </a:r>
            <a:endParaRPr lang="ru-KZ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F8EC8D1-2803-4980-90E2-0658641B0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471" y="1417638"/>
            <a:ext cx="45365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KZ" altLang="ru-K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Үлкен деректер (Big Data)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Deep Learning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5CB397-D05C-C782-D9E2-088929668D9E}"/>
              </a:ext>
            </a:extLst>
          </p:cNvPr>
          <p:cNvSpPr txBox="1"/>
          <p:nvPr/>
        </p:nvSpPr>
        <p:spPr>
          <a:xfrm>
            <a:off x="2693975" y="299695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Негізгі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ML </a:t>
            </a:r>
            <a:r>
              <a:rPr lang="ru-RU" sz="2800" b="1" dirty="0" err="1">
                <a:solidFill>
                  <a:srgbClr val="FF0000"/>
                </a:solidFill>
              </a:rPr>
              <a:t>алгоритмдері</a:t>
            </a:r>
            <a:endParaRPr lang="ru-KZ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540186-438E-B6AC-8900-065FF12887FA}"/>
              </a:ext>
            </a:extLst>
          </p:cNvPr>
          <p:cNvSpPr txBox="1"/>
          <p:nvPr/>
        </p:nvSpPr>
        <p:spPr>
          <a:xfrm>
            <a:off x="539552" y="3842533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2400" b="1" dirty="0"/>
              <a:t>Классификация</a:t>
            </a:r>
          </a:p>
          <a:p>
            <a:r>
              <a:rPr lang="en-US" sz="2400" dirty="0"/>
              <a:t>Logistic Regression</a:t>
            </a:r>
            <a:endParaRPr lang="ru-RU" sz="2400" dirty="0"/>
          </a:p>
          <a:p>
            <a:r>
              <a:rPr lang="en-US" sz="2400" dirty="0"/>
              <a:t>SVM</a:t>
            </a:r>
            <a:endParaRPr lang="ru-RU" sz="2400" dirty="0"/>
          </a:p>
          <a:p>
            <a:r>
              <a:rPr lang="en-US" sz="2400" dirty="0"/>
              <a:t>Decision Tree</a:t>
            </a:r>
            <a:endParaRPr lang="ru-KZ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C77C8B-9D16-510A-AAA4-95FAE89CD285}"/>
              </a:ext>
            </a:extLst>
          </p:cNvPr>
          <p:cNvSpPr txBox="1"/>
          <p:nvPr/>
        </p:nvSpPr>
        <p:spPr>
          <a:xfrm>
            <a:off x="4080084" y="3774712"/>
            <a:ext cx="47403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/>
              <a:t>2) </a:t>
            </a:r>
            <a:r>
              <a:rPr lang="ru-RU" sz="2400" b="1" dirty="0" err="1"/>
              <a:t>Кластерлеу</a:t>
            </a:r>
            <a:endParaRPr lang="ru-RU" sz="2400" b="1" dirty="0"/>
          </a:p>
          <a:p>
            <a:pPr>
              <a:buNone/>
            </a:pPr>
            <a:r>
              <a:rPr lang="ru-RU" sz="2400" dirty="0" err="1"/>
              <a:t>Белгісіз</a:t>
            </a:r>
            <a:r>
              <a:rPr lang="ru-RU" sz="2400" dirty="0"/>
              <a:t> </a:t>
            </a:r>
            <a:r>
              <a:rPr lang="ru-RU" sz="2400" dirty="0" err="1"/>
              <a:t>құрылымды</a:t>
            </a:r>
            <a:r>
              <a:rPr lang="ru-RU" sz="2400" dirty="0"/>
              <a:t> табу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сенсорлар</a:t>
            </a:r>
            <a:r>
              <a:rPr lang="ru-RU" sz="2400" dirty="0"/>
              <a:t> </a:t>
            </a:r>
            <a:r>
              <a:rPr lang="ru-RU" sz="2400" dirty="0" err="1"/>
              <a:t>топтарын</a:t>
            </a:r>
            <a:r>
              <a:rPr lang="ru-RU" sz="2400" dirty="0"/>
              <a:t> </a:t>
            </a:r>
            <a:r>
              <a:rPr lang="ru-RU" sz="2400" dirty="0" err="1"/>
              <a:t>автоматты</a:t>
            </a:r>
            <a:r>
              <a:rPr lang="ru-RU" sz="2400" dirty="0"/>
              <a:t> </a:t>
            </a:r>
            <a:r>
              <a:rPr lang="ru-RU" sz="2400" dirty="0" err="1"/>
              <a:t>бөлу</a:t>
            </a:r>
            <a:r>
              <a:rPr lang="ru-RU" sz="2400" dirty="0"/>
              <a:t> </a:t>
            </a:r>
          </a:p>
          <a:p>
            <a:pPr>
              <a:buNone/>
            </a:pPr>
            <a:r>
              <a:rPr lang="ru-RU" sz="2400" dirty="0" err="1"/>
              <a:t>Алгоритмдер</a:t>
            </a:r>
            <a:r>
              <a:rPr lang="ru-RU" sz="24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K-means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DBSCAN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Hierarchical clustering</a:t>
            </a:r>
          </a:p>
        </p:txBody>
      </p:sp>
    </p:spTree>
    <p:extLst>
      <p:ext uri="{BB962C8B-B14F-4D97-AF65-F5344CB8AC3E}">
        <p14:creationId xmlns:p14="http://schemas.microsoft.com/office/powerpoint/2010/main" val="194986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896C83-AEC3-4AE1-096A-AB10E57CB4B6}"/>
              </a:ext>
            </a:extLst>
          </p:cNvPr>
          <p:cNvSpPr txBox="1"/>
          <p:nvPr/>
        </p:nvSpPr>
        <p:spPr>
          <a:xfrm>
            <a:off x="395536" y="548680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/>
              <a:t>Регрессия (</a:t>
            </a:r>
            <a:r>
              <a:rPr lang="ru-RU" sz="2400" b="1" dirty="0" err="1"/>
              <a:t>Prediction</a:t>
            </a:r>
            <a:r>
              <a:rPr lang="ru-RU" sz="2400" b="1" dirty="0"/>
              <a:t>)</a:t>
            </a:r>
          </a:p>
          <a:p>
            <a:pPr>
              <a:buNone/>
            </a:pPr>
            <a:r>
              <a:rPr lang="ru-RU" sz="2400" dirty="0" err="1"/>
              <a:t>Уақыт</a:t>
            </a:r>
            <a:r>
              <a:rPr lang="ru-RU" sz="2400" dirty="0"/>
              <a:t> </a:t>
            </a:r>
            <a:r>
              <a:rPr lang="ru-RU" sz="2400" dirty="0" err="1"/>
              <a:t>бойынша</a:t>
            </a:r>
            <a:r>
              <a:rPr lang="ru-RU" sz="2400" dirty="0"/>
              <a:t> </a:t>
            </a:r>
            <a:r>
              <a:rPr lang="ru-RU" sz="2400" dirty="0" err="1"/>
              <a:t>болжау</a:t>
            </a:r>
            <a:endParaRPr lang="ru-RU" sz="2400" dirty="0"/>
          </a:p>
          <a:p>
            <a:pPr>
              <a:buNone/>
            </a:pPr>
            <a:r>
              <a:rPr lang="ru-RU" sz="2400" dirty="0" err="1"/>
              <a:t>Мысалы</a:t>
            </a:r>
            <a:r>
              <a:rPr lang="ru-RU" sz="24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температура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энергия </a:t>
            </a:r>
            <a:r>
              <a:rPr lang="ru-RU" sz="2400" dirty="0" err="1"/>
              <a:t>тұтыну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F45D9B-1499-B7C0-778C-626DBD739416}"/>
              </a:ext>
            </a:extLst>
          </p:cNvPr>
          <p:cNvSpPr txBox="1"/>
          <p:nvPr/>
        </p:nvSpPr>
        <p:spPr>
          <a:xfrm>
            <a:off x="4176464" y="548680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err="1"/>
              <a:t>Аномалияны</a:t>
            </a:r>
            <a:r>
              <a:rPr lang="ru-RU" sz="2400" b="1" dirty="0"/>
              <a:t> </a:t>
            </a:r>
            <a:r>
              <a:rPr lang="ru-RU" sz="2400" b="1" dirty="0" err="1"/>
              <a:t>анықтау</a:t>
            </a:r>
            <a:endParaRPr lang="ru-RU" sz="2400" b="1" dirty="0"/>
          </a:p>
          <a:p>
            <a:pPr>
              <a:buNone/>
            </a:pPr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маңызды</a:t>
            </a:r>
            <a:r>
              <a:rPr lang="ru-RU" sz="2400" dirty="0"/>
              <a:t> </a:t>
            </a:r>
            <a:r>
              <a:rPr lang="ru-RU" sz="2400" dirty="0" err="1"/>
              <a:t>бағыттардың</a:t>
            </a:r>
            <a:r>
              <a:rPr lang="ru-RU" sz="2400" dirty="0"/>
              <a:t> </a:t>
            </a:r>
            <a:r>
              <a:rPr lang="ru-RU" sz="2400" dirty="0" err="1"/>
              <a:t>бірі</a:t>
            </a:r>
            <a:endParaRPr lang="ru-RU" sz="2400" dirty="0"/>
          </a:p>
          <a:p>
            <a:pPr>
              <a:buNone/>
            </a:pPr>
            <a:r>
              <a:rPr lang="ru-RU" sz="2400" dirty="0" err="1"/>
              <a:t>Мысалы</a:t>
            </a:r>
            <a:r>
              <a:rPr lang="ru-RU" sz="24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сенсор </a:t>
            </a:r>
            <a:r>
              <a:rPr lang="ru-RU" sz="2400" dirty="0" err="1"/>
              <a:t>бұзылуы</a:t>
            </a:r>
            <a:r>
              <a:rPr lang="ru-RU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шабуыл</a:t>
            </a:r>
            <a:r>
              <a:rPr lang="ru-RU" sz="2400" dirty="0"/>
              <a:t> (</a:t>
            </a:r>
            <a:r>
              <a:rPr lang="en-US" sz="2400" dirty="0"/>
              <a:t>cyber attack)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EBB8B9-82FE-3B05-01E7-1BF749F97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924944"/>
            <a:ext cx="5328592" cy="329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41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6EA2F-A415-51B7-7B78-D2B13E225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53079-4B3C-5498-6F38-58BAC9475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2D6436-677A-EA6C-F2FC-602583220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749359"/>
            <a:ext cx="6655567" cy="437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9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E97ABAE-6FF2-4ECF-0BD6-A3243FC14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Антенна</a:t>
            </a:r>
            <a:r>
              <a:rPr lang="ru-RU" dirty="0"/>
              <a:t> – </a:t>
            </a:r>
            <a:r>
              <a:rPr lang="ru-RU" dirty="0" err="1"/>
              <a:t>электромагниттік</a:t>
            </a:r>
            <a:r>
              <a:rPr lang="ru-RU" dirty="0"/>
              <a:t> </a:t>
            </a:r>
            <a:r>
              <a:rPr lang="ru-RU" dirty="0" err="1"/>
              <a:t>толқындарды</a:t>
            </a:r>
            <a:r>
              <a:rPr lang="ru-RU" dirty="0"/>
              <a:t> </a:t>
            </a:r>
            <a:r>
              <a:rPr lang="ru-RU" dirty="0" err="1"/>
              <a:t>таратуға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қабылдауға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құрылғы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Антенна </a:t>
            </a:r>
            <a:r>
              <a:rPr lang="ru-RU" b="1" dirty="0" err="1"/>
              <a:t>электрлік</a:t>
            </a:r>
            <a:r>
              <a:rPr lang="ru-RU" b="1" dirty="0"/>
              <a:t> </a:t>
            </a:r>
            <a:r>
              <a:rPr lang="ru-RU" b="1" dirty="0" err="1"/>
              <a:t>сигналдарды</a:t>
            </a:r>
            <a:r>
              <a:rPr lang="ru-RU" b="1" dirty="0"/>
              <a:t> </a:t>
            </a:r>
            <a:r>
              <a:rPr lang="ru-RU" b="1" dirty="0" err="1"/>
              <a:t>электромагниттік</a:t>
            </a:r>
            <a:r>
              <a:rPr lang="ru-RU" b="1" dirty="0"/>
              <a:t> </a:t>
            </a:r>
            <a:r>
              <a:rPr lang="ru-RU" b="1" dirty="0" err="1"/>
              <a:t>толқындарға</a:t>
            </a:r>
            <a:r>
              <a:rPr lang="ru-RU" b="1" dirty="0"/>
              <a:t> </a:t>
            </a:r>
            <a:r>
              <a:rPr lang="ru-RU" dirty="0" err="1"/>
              <a:t>түрлендіріп</a:t>
            </a:r>
            <a:r>
              <a:rPr lang="ru-RU" dirty="0"/>
              <a:t>, </a:t>
            </a:r>
            <a:r>
              <a:rPr lang="ru-RU" dirty="0" err="1"/>
              <a:t>кеңістікке</a:t>
            </a:r>
            <a:r>
              <a:rPr lang="ru-RU" dirty="0"/>
              <a:t> </a:t>
            </a:r>
            <a:r>
              <a:rPr lang="ru-RU" dirty="0" err="1"/>
              <a:t>таратады</a:t>
            </a:r>
            <a:r>
              <a:rPr lang="ru-RU" dirty="0"/>
              <a:t> (</a:t>
            </a:r>
            <a:r>
              <a:rPr lang="ru-RU" dirty="0" err="1"/>
              <a:t>тарату</a:t>
            </a:r>
            <a:r>
              <a:rPr lang="ru-RU" dirty="0"/>
              <a:t> </a:t>
            </a:r>
            <a:r>
              <a:rPr lang="ru-RU" dirty="0" err="1"/>
              <a:t>режимінде</a:t>
            </a:r>
            <a:r>
              <a:rPr lang="ru-RU" dirty="0"/>
              <a:t>). Ал </a:t>
            </a:r>
            <a:r>
              <a:rPr lang="ru-RU" dirty="0" err="1"/>
              <a:t>қабылдау</a:t>
            </a:r>
            <a:r>
              <a:rPr lang="ru-RU" dirty="0"/>
              <a:t> </a:t>
            </a:r>
            <a:r>
              <a:rPr lang="ru-RU" dirty="0" err="1"/>
              <a:t>режимінде</a:t>
            </a:r>
            <a:r>
              <a:rPr lang="ru-RU" dirty="0"/>
              <a:t> </a:t>
            </a:r>
            <a:r>
              <a:rPr lang="ru-RU" dirty="0" err="1"/>
              <a:t>электромагниттік</a:t>
            </a:r>
            <a:r>
              <a:rPr lang="ru-RU" dirty="0"/>
              <a:t> </a:t>
            </a:r>
            <a:r>
              <a:rPr lang="ru-RU" dirty="0" err="1"/>
              <a:t>толқындарды</a:t>
            </a:r>
            <a:r>
              <a:rPr lang="ru-RU" dirty="0"/>
              <a:t> </a:t>
            </a:r>
            <a:r>
              <a:rPr lang="ru-RU" dirty="0" err="1"/>
              <a:t>электрлік</a:t>
            </a:r>
            <a:r>
              <a:rPr lang="ru-RU" dirty="0"/>
              <a:t> </a:t>
            </a:r>
            <a:r>
              <a:rPr lang="ru-RU" dirty="0" err="1"/>
              <a:t>сигналдарға</a:t>
            </a:r>
            <a:r>
              <a:rPr lang="ru-RU" dirty="0"/>
              <a:t> </a:t>
            </a:r>
            <a:r>
              <a:rPr lang="ru-RU" dirty="0" err="1"/>
              <a:t>айналдырады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процесте</a:t>
            </a:r>
            <a:r>
              <a:rPr lang="ru-RU" dirty="0"/>
              <a:t> </a:t>
            </a:r>
            <a:r>
              <a:rPr lang="ru-RU" dirty="0" err="1"/>
              <a:t>антеннадағы</a:t>
            </a:r>
            <a:r>
              <a:rPr lang="ru-RU" dirty="0"/>
              <a:t> </a:t>
            </a:r>
            <a:r>
              <a:rPr lang="ru-RU" dirty="0" err="1"/>
              <a:t>айнымалы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тогы</a:t>
            </a:r>
            <a:r>
              <a:rPr lang="ru-RU" dirty="0"/>
              <a:t> </a:t>
            </a:r>
            <a:r>
              <a:rPr lang="ru-RU" dirty="0" err="1"/>
              <a:t>айналасында</a:t>
            </a:r>
            <a:r>
              <a:rPr lang="ru-RU" dirty="0"/>
              <a:t> </a:t>
            </a:r>
            <a:r>
              <a:rPr lang="ru-RU" dirty="0" err="1"/>
              <a:t>электромагниттік</a:t>
            </a:r>
            <a:r>
              <a:rPr lang="ru-RU" dirty="0"/>
              <a:t> </a:t>
            </a:r>
            <a:r>
              <a:rPr lang="ru-RU" dirty="0" err="1"/>
              <a:t>өріс</a:t>
            </a:r>
            <a:r>
              <a:rPr lang="ru-RU" dirty="0"/>
              <a:t> </a:t>
            </a:r>
            <a:r>
              <a:rPr lang="ru-RU" dirty="0" err="1"/>
              <a:t>туындатады</a:t>
            </a:r>
            <a:r>
              <a:rPr lang="ru-RU" dirty="0"/>
              <a:t>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796323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9BA9AE6-8E7D-6308-F330-83DE6A89D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656" y="116632"/>
            <a:ext cx="6199544" cy="645045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/>
              <a:t>1. </a:t>
            </a:r>
            <a:r>
              <a:rPr lang="ru-RU" b="1" dirty="0" err="1"/>
              <a:t>Функционалдық</a:t>
            </a:r>
            <a:r>
              <a:rPr lang="ru-RU" b="1" dirty="0"/>
              <a:t> </a:t>
            </a:r>
            <a:r>
              <a:rPr lang="ru-RU" b="1" dirty="0" err="1"/>
              <a:t>мақсаты</a:t>
            </a:r>
            <a:r>
              <a:rPr lang="ru-RU" b="1" dirty="0"/>
              <a:t> </a:t>
            </a:r>
            <a:r>
              <a:rPr lang="ru-RU" b="1" dirty="0" err="1"/>
              <a:t>бойынша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Қабылдаушы</a:t>
            </a:r>
            <a:endParaRPr lang="ru-RU" b="1" dirty="0">
              <a:solidFill>
                <a:srgbClr val="FF0000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KZ" altLang="ru-KZ" sz="1900" b="1" dirty="0" err="1">
                <a:latin typeface="Arial" panose="020B0604020202020204" pitchFamily="34" charset="0"/>
              </a:rPr>
              <a:t>Теледидар</a:t>
            </a:r>
            <a:r>
              <a:rPr lang="ru-KZ" altLang="ru-KZ" sz="1900" b="1" dirty="0">
                <a:latin typeface="Arial" panose="020B0604020202020204" pitchFamily="34" charset="0"/>
              </a:rPr>
              <a:t> </a:t>
            </a:r>
            <a:r>
              <a:rPr lang="ru-KZ" altLang="ru-KZ" sz="1900" b="1" dirty="0" err="1">
                <a:latin typeface="Arial" panose="020B0604020202020204" pitchFamily="34" charset="0"/>
              </a:rPr>
              <a:t>антеннасы</a:t>
            </a:r>
            <a:r>
              <a:rPr lang="ru-KZ" altLang="ru-KZ" sz="1900" dirty="0">
                <a:latin typeface="Arial" panose="020B0604020202020204" pitchFamily="34" charset="0"/>
              </a:rPr>
              <a:t> – </a:t>
            </a:r>
            <a:r>
              <a:rPr lang="ru-KZ" altLang="ru-KZ" sz="1900" dirty="0" err="1">
                <a:latin typeface="Arial" panose="020B0604020202020204" pitchFamily="34" charset="0"/>
              </a:rPr>
              <a:t>сандық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және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аналогтық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телесигналдарды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қабылдайды</a:t>
            </a:r>
            <a:r>
              <a:rPr lang="ru-KZ" altLang="ru-KZ" sz="1900" dirty="0">
                <a:latin typeface="Arial" panose="020B0604020202020204" pitchFamily="34" charset="0"/>
              </a:rPr>
              <a:t>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KZ" altLang="ru-KZ" sz="1900" b="1" dirty="0">
                <a:latin typeface="Arial" panose="020B0604020202020204" pitchFamily="34" charset="0"/>
              </a:rPr>
              <a:t>GPS </a:t>
            </a:r>
            <a:r>
              <a:rPr lang="ru-KZ" altLang="ru-KZ" sz="1900" b="1" dirty="0" err="1">
                <a:latin typeface="Arial" panose="020B0604020202020204" pitchFamily="34" charset="0"/>
              </a:rPr>
              <a:t>антеннасы</a:t>
            </a:r>
            <a:r>
              <a:rPr lang="ru-KZ" altLang="ru-KZ" sz="1900" dirty="0">
                <a:latin typeface="Arial" panose="020B0604020202020204" pitchFamily="34" charset="0"/>
              </a:rPr>
              <a:t> – </a:t>
            </a:r>
            <a:r>
              <a:rPr lang="ru-KZ" altLang="ru-KZ" sz="1900" dirty="0" err="1">
                <a:latin typeface="Arial" panose="020B0604020202020204" pitchFamily="34" charset="0"/>
              </a:rPr>
              <a:t>навигациялық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спутниктерден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сигналдарды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қабылдап</a:t>
            </a:r>
            <a:r>
              <a:rPr lang="ru-KZ" altLang="ru-KZ" sz="1900" dirty="0">
                <a:latin typeface="Arial" panose="020B0604020202020204" pitchFamily="34" charset="0"/>
              </a:rPr>
              <a:t>, </a:t>
            </a:r>
            <a:r>
              <a:rPr lang="ru-KZ" altLang="ru-KZ" sz="1900" dirty="0" err="1">
                <a:latin typeface="Arial" panose="020B0604020202020204" pitchFamily="34" charset="0"/>
              </a:rPr>
              <a:t>геолокацияны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анықтайды</a:t>
            </a:r>
            <a:r>
              <a:rPr lang="ru-KZ" altLang="ru-KZ" sz="1900" dirty="0">
                <a:latin typeface="Arial" panose="020B0604020202020204" pitchFamily="34" charset="0"/>
              </a:rPr>
              <a:t>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KZ" altLang="ru-KZ" sz="1900" b="1" dirty="0">
                <a:latin typeface="Arial" panose="020B0604020202020204" pitchFamily="34" charset="0"/>
              </a:rPr>
              <a:t>Радиотелескоп </a:t>
            </a:r>
            <a:r>
              <a:rPr lang="ru-KZ" altLang="ru-KZ" sz="1900" b="1" dirty="0" err="1">
                <a:latin typeface="Arial" panose="020B0604020202020204" pitchFamily="34" charset="0"/>
              </a:rPr>
              <a:t>антенналары</a:t>
            </a:r>
            <a:r>
              <a:rPr lang="ru-KZ" altLang="ru-KZ" sz="1900" dirty="0">
                <a:latin typeface="Arial" panose="020B0604020202020204" pitchFamily="34" charset="0"/>
              </a:rPr>
              <a:t> – </a:t>
            </a:r>
            <a:r>
              <a:rPr lang="ru-KZ" altLang="ru-KZ" sz="1900" dirty="0" err="1">
                <a:latin typeface="Arial" panose="020B0604020202020204" pitchFamily="34" charset="0"/>
              </a:rPr>
              <a:t>ғарыштан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келетін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сигналдарды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қабылдайтын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үлкен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апертуралық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антенналар</a:t>
            </a:r>
            <a:endParaRPr lang="ru-RU" sz="1900" dirty="0"/>
          </a:p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Таратушы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900" b="1" dirty="0" err="1"/>
              <a:t>Радиохабар</a:t>
            </a:r>
            <a:r>
              <a:rPr lang="ru-RU" sz="1900" b="1" dirty="0"/>
              <a:t> </a:t>
            </a:r>
            <a:r>
              <a:rPr lang="ru-RU" sz="1900" b="1" dirty="0" err="1"/>
              <a:t>тарату</a:t>
            </a:r>
            <a:r>
              <a:rPr lang="ru-RU" sz="1900" b="1" dirty="0"/>
              <a:t> </a:t>
            </a:r>
            <a:r>
              <a:rPr lang="ru-RU" sz="1900" b="1" dirty="0" err="1"/>
              <a:t>антеннасы</a:t>
            </a:r>
            <a:r>
              <a:rPr lang="ru-RU" sz="1900" dirty="0"/>
              <a:t> – AM/FM </a:t>
            </a:r>
            <a:r>
              <a:rPr lang="ru-RU" sz="1900" dirty="0" err="1"/>
              <a:t>радиостанциялар</a:t>
            </a:r>
            <a:endParaRPr lang="ru-RU" sz="1900" dirty="0"/>
          </a:p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қабылдап-таратушы</a:t>
            </a:r>
            <a:endParaRPr lang="ru-RU" b="1" dirty="0">
              <a:solidFill>
                <a:srgbClr val="FF0000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KZ" altLang="ru-KZ" sz="1900" dirty="0" err="1">
                <a:latin typeface="Arial" panose="020B0604020202020204" pitchFamily="34" charset="0"/>
              </a:rPr>
              <a:t>Wi</a:t>
            </a:r>
            <a:r>
              <a:rPr lang="ru-KZ" altLang="ru-KZ" sz="1900" dirty="0">
                <a:latin typeface="Arial" panose="020B0604020202020204" pitchFamily="34" charset="0"/>
              </a:rPr>
              <a:t>-Fi </a:t>
            </a:r>
            <a:r>
              <a:rPr lang="ru-KZ" altLang="ru-KZ" sz="1900" dirty="0" err="1">
                <a:latin typeface="Arial" panose="020B0604020202020204" pitchFamily="34" charset="0"/>
              </a:rPr>
              <a:t>роутерінің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антеннасы</a:t>
            </a:r>
            <a:endParaRPr lang="ru-RU" altLang="ru-KZ" sz="19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KZ" altLang="ru-KZ" sz="1900" dirty="0" err="1">
                <a:latin typeface="Arial" panose="020B0604020202020204" pitchFamily="34" charset="0"/>
              </a:rPr>
              <a:t>Спутниктік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байланыс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терминалдарының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антенналары</a:t>
            </a:r>
            <a:r>
              <a:rPr lang="ru-KZ" altLang="ru-KZ" sz="1900" dirty="0">
                <a:latin typeface="Arial" panose="020B0604020202020204" pitchFamily="34" charset="0"/>
              </a:rPr>
              <a:t> (VSAT)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KZ" altLang="ru-KZ" sz="1900" dirty="0" err="1">
                <a:latin typeface="Arial" panose="020B0604020202020204" pitchFamily="34" charset="0"/>
              </a:rPr>
              <a:t>Радиолокациялық</a:t>
            </a:r>
            <a:r>
              <a:rPr lang="ru-KZ" altLang="ru-KZ" sz="1900" dirty="0">
                <a:latin typeface="Arial" panose="020B0604020202020204" pitchFamily="34" charset="0"/>
              </a:rPr>
              <a:t> </a:t>
            </a:r>
            <a:r>
              <a:rPr lang="ru-KZ" altLang="ru-KZ" sz="1900" dirty="0" err="1">
                <a:latin typeface="Arial" panose="020B0604020202020204" pitchFamily="34" charset="0"/>
              </a:rPr>
              <a:t>антенналар</a:t>
            </a:r>
            <a:endParaRPr lang="ru-RU" altLang="ru-KZ" sz="19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KZ" altLang="ru-KZ" sz="1900" dirty="0" err="1">
                <a:latin typeface="Arial" panose="020B0604020202020204" pitchFamily="34" charset="0"/>
              </a:rPr>
              <a:t>Ұялы</a:t>
            </a:r>
            <a:r>
              <a:rPr lang="ru-KZ" altLang="ru-KZ" sz="1900" dirty="0">
                <a:latin typeface="Arial" panose="020B0604020202020204" pitchFamily="34" charset="0"/>
              </a:rPr>
              <a:t> телефон </a:t>
            </a:r>
            <a:r>
              <a:rPr lang="ru-KZ" altLang="ru-KZ" sz="1900" dirty="0" err="1">
                <a:latin typeface="Arial" panose="020B0604020202020204" pitchFamily="34" charset="0"/>
              </a:rPr>
              <a:t>антеннасы</a:t>
            </a:r>
            <a:endParaRPr lang="ru-RU" sz="19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AD478BF-04B8-2C02-160C-2F64C65EE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948190"/>
            <a:ext cx="3930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1030" name="Picture 6" descr="Самый большой радиотелескоп снял место посадки Apollo 15: zelenyikot —  LiveJournal">
            <a:extLst>
              <a:ext uri="{FF2B5EF4-FFF2-40B4-BE49-F238E27FC236}">
                <a16:creationId xmlns:a16="http://schemas.microsoft.com/office/drawing/2014/main" id="{433C2ABC-87FF-18AF-4624-225122FE9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528" y="290915"/>
            <a:ext cx="2915816" cy="145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defined">
            <a:extLst>
              <a:ext uri="{FF2B5EF4-FFF2-40B4-BE49-F238E27FC236}">
                <a16:creationId xmlns:a16="http://schemas.microsoft.com/office/drawing/2014/main" id="{853A074C-BA34-EC31-9E64-8EE85C944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56" y="1949378"/>
            <a:ext cx="1779662" cy="237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4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AA4A7-69FF-85DD-8139-CAD4C7E5C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b="1" err="1"/>
              <a:t>Құрылысы</a:t>
            </a:r>
            <a:r>
              <a:rPr lang="ru-RU" sz="2800" b="1"/>
              <a:t> мен </a:t>
            </a:r>
            <a:r>
              <a:rPr lang="ru-RU" sz="2800" b="1" err="1"/>
              <a:t>жұмыс</a:t>
            </a:r>
            <a:r>
              <a:rPr lang="ru-RU" sz="2800" b="1"/>
              <a:t> </a:t>
            </a:r>
            <a:r>
              <a:rPr lang="ru-RU" sz="2800" b="1" err="1"/>
              <a:t>істеу</a:t>
            </a:r>
            <a:r>
              <a:rPr lang="ru-RU" sz="2800" b="1"/>
              <a:t> </a:t>
            </a:r>
            <a:r>
              <a:rPr lang="ru-RU" sz="2800" b="1" err="1"/>
              <a:t>принципі</a:t>
            </a:r>
            <a:r>
              <a:rPr lang="ru-RU" sz="2800" b="1"/>
              <a:t> </a:t>
            </a:r>
            <a:r>
              <a:rPr lang="ru-RU" sz="2800" b="1" err="1"/>
              <a:t>бойынша</a:t>
            </a:r>
            <a:r>
              <a:rPr lang="ru-RU" sz="2800" b="1"/>
              <a:t>:</a:t>
            </a:r>
            <a:br>
              <a:rPr lang="ru-RU" sz="2800" b="1"/>
            </a:br>
            <a:endParaRPr lang="ru-KZ" sz="280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79E114D-5465-3969-4AD0-3F9CA2CAF2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2258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885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00583-055F-5FE0-8742-E993ED0DC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ru-RU" b="1" dirty="0" err="1"/>
              <a:t>Сызықтық</a:t>
            </a:r>
            <a:r>
              <a:rPr lang="ru-RU" b="1" dirty="0"/>
              <a:t> </a:t>
            </a:r>
            <a:r>
              <a:rPr lang="ru-RU" b="1" dirty="0" err="1"/>
              <a:t>антенналар</a:t>
            </a:r>
            <a:r>
              <a:rPr lang="ru-RU" dirty="0"/>
              <a:t> 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3C50BE-FE8E-6DF1-A8EE-FF23EBB4A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ru-RU" dirty="0" err="1"/>
              <a:t>көлденең</a:t>
            </a:r>
            <a:r>
              <a:rPr lang="ru-RU" dirty="0"/>
              <a:t> </a:t>
            </a:r>
            <a:r>
              <a:rPr lang="ru-RU" dirty="0" err="1"/>
              <a:t>қимасының</a:t>
            </a:r>
            <a:r>
              <a:rPr lang="ru-RU" dirty="0"/>
              <a:t> </a:t>
            </a:r>
            <a:r>
              <a:rPr lang="ru-RU" dirty="0" err="1"/>
              <a:t>өлшемдері</a:t>
            </a:r>
            <a:r>
              <a:rPr lang="ru-RU" dirty="0"/>
              <a:t> </a:t>
            </a:r>
            <a:r>
              <a:rPr lang="ru-RU" dirty="0" err="1"/>
              <a:t>толқын</a:t>
            </a:r>
            <a:r>
              <a:rPr lang="ru-RU" dirty="0"/>
              <a:t> </a:t>
            </a:r>
            <a:r>
              <a:rPr lang="ru-RU" dirty="0" err="1"/>
              <a:t>ұзындығымен</a:t>
            </a:r>
            <a:r>
              <a:rPr lang="ru-RU" dirty="0"/>
              <a:t> </a:t>
            </a:r>
            <a:r>
              <a:rPr lang="ru-RU" dirty="0" err="1"/>
              <a:t>салыстырғанда</a:t>
            </a:r>
            <a:r>
              <a:rPr lang="ru-RU" dirty="0"/>
              <a:t> </a:t>
            </a:r>
            <a:r>
              <a:rPr lang="ru-RU" dirty="0" err="1"/>
              <a:t>кіші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. </a:t>
            </a:r>
            <a:r>
              <a:rPr lang="ru-RU" dirty="0" err="1"/>
              <a:t>Мұндай</a:t>
            </a:r>
            <a:r>
              <a:rPr lang="ru-RU" dirty="0"/>
              <a:t> </a:t>
            </a:r>
            <a:r>
              <a:rPr lang="ru-RU" dirty="0" err="1"/>
              <a:t>антенналар</a:t>
            </a:r>
            <a:r>
              <a:rPr lang="ru-RU" dirty="0"/>
              <a:t> </a:t>
            </a:r>
            <a:r>
              <a:rPr lang="ru-RU" dirty="0" err="1"/>
              <a:t>әдетте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өткізгіш</a:t>
            </a:r>
            <a:r>
              <a:rPr lang="ru-RU" dirty="0"/>
              <a:t> </a:t>
            </a:r>
            <a:r>
              <a:rPr lang="ru-RU" dirty="0" err="1"/>
              <a:t>кесінділерінен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стержень </a:t>
            </a:r>
            <a:r>
              <a:rPr lang="ru-RU" dirty="0" err="1"/>
              <a:t>түрінде</a:t>
            </a:r>
            <a:r>
              <a:rPr lang="ru-RU" dirty="0"/>
              <a:t> </a:t>
            </a:r>
            <a:r>
              <a:rPr lang="ru-RU" dirty="0" err="1"/>
              <a:t>жасалады</a:t>
            </a:r>
            <a:r>
              <a:rPr lang="ru-RU" dirty="0"/>
              <a:t>.</a:t>
            </a:r>
            <a:endParaRPr lang="ru-KZ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47F77AE-E9DD-E4BD-7743-231B2AAA4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2441247-CE83-2048-DEB0-70F53D77A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919" y="4195061"/>
            <a:ext cx="388620" cy="24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C18102DD-41C9-CF9B-1F61-F97C2163D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26" y="1467382"/>
            <a:ext cx="2400300" cy="218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E1C5B58A-8975-5C50-B202-C9EFA9561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49" y="3933056"/>
            <a:ext cx="1394460" cy="278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3BDDD71C-B834-501C-1726-4C674144B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909" y="4613717"/>
            <a:ext cx="2215907" cy="198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Похожее изображение">
            <a:extLst>
              <a:ext uri="{FF2B5EF4-FFF2-40B4-BE49-F238E27FC236}">
                <a16:creationId xmlns:a16="http://schemas.microsoft.com/office/drawing/2014/main" id="{F0C1CF2B-9940-4D3F-BEFF-00D454D3C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600200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692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6B6E2-4EEB-F63E-8133-7852DFCB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Апертуралық</a:t>
            </a:r>
            <a:r>
              <a:rPr lang="ru-RU" b="1" dirty="0"/>
              <a:t> </a:t>
            </a:r>
            <a:r>
              <a:rPr lang="ru-RU" b="1" dirty="0" err="1"/>
              <a:t>антенналар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C1D2DB-AAB3-5B86-A7B9-3B60B62AAF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электромагниттік</a:t>
            </a:r>
            <a:r>
              <a:rPr lang="ru-RU" dirty="0"/>
              <a:t> </a:t>
            </a:r>
            <a:r>
              <a:rPr lang="ru-RU" dirty="0" err="1"/>
              <a:t>энергияның</a:t>
            </a:r>
            <a:r>
              <a:rPr lang="ru-RU" dirty="0"/>
              <a:t> </a:t>
            </a:r>
            <a:r>
              <a:rPr lang="ru-RU" dirty="0" err="1"/>
              <a:t>шығатын</a:t>
            </a:r>
            <a:r>
              <a:rPr lang="ru-RU" dirty="0"/>
              <a:t> (</a:t>
            </a:r>
            <a:r>
              <a:rPr lang="ru-RU" dirty="0" err="1"/>
              <a:t>қабылданатын</a:t>
            </a:r>
            <a:r>
              <a:rPr lang="ru-RU" dirty="0"/>
              <a:t>) </a:t>
            </a:r>
            <a:r>
              <a:rPr lang="ru-RU" dirty="0" err="1"/>
              <a:t>аймағы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табылатын</a:t>
            </a:r>
            <a:r>
              <a:rPr lang="ru-RU" dirty="0"/>
              <a:t> </a:t>
            </a:r>
            <a:r>
              <a:rPr lang="ru-RU" dirty="0" err="1"/>
              <a:t>ашық</a:t>
            </a:r>
            <a:r>
              <a:rPr lang="ru-RU" dirty="0"/>
              <a:t> </a:t>
            </a:r>
            <a:r>
              <a:rPr lang="ru-RU" dirty="0" err="1"/>
              <a:t>беті</a:t>
            </a:r>
            <a:r>
              <a:rPr lang="ru-RU" dirty="0"/>
              <a:t> (</a:t>
            </a:r>
            <a:r>
              <a:rPr lang="ru-RU" dirty="0" err="1"/>
              <a:t>апертурасы</a:t>
            </a:r>
            <a:r>
              <a:rPr lang="ru-RU" dirty="0"/>
              <a:t>) бар </a:t>
            </a:r>
            <a:r>
              <a:rPr lang="ru-RU" dirty="0" err="1"/>
              <a:t>антенналар</a:t>
            </a:r>
            <a:r>
              <a:rPr lang="ru-RU" dirty="0"/>
              <a:t>.</a:t>
            </a:r>
          </a:p>
          <a:p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36CF7D-DDF8-A649-2AE2-FF6B9F11FF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KZ" dirty="0"/>
          </a:p>
        </p:txBody>
      </p:sp>
      <p:pic>
        <p:nvPicPr>
          <p:cNvPr id="5" name="Рисунок 4" descr="View of R&amp;S®AC300">
            <a:extLst>
              <a:ext uri="{FF2B5EF4-FFF2-40B4-BE49-F238E27FC236}">
                <a16:creationId xmlns:a16="http://schemas.microsoft.com/office/drawing/2014/main" id="{DD1100CB-4BEC-C149-0BED-326C730797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35788"/>
            <a:ext cx="1368152" cy="186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650683E-4744-AC1D-62A4-A8991D418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76" y="4594030"/>
            <a:ext cx="2028072" cy="213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D1D56B7-BBD2-BCEA-421E-3631A7E65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50796"/>
            <a:ext cx="3097530" cy="258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Картинки по запросу апертурные антенны">
            <a:extLst>
              <a:ext uri="{FF2B5EF4-FFF2-40B4-BE49-F238E27FC236}">
                <a16:creationId xmlns:a16="http://schemas.microsoft.com/office/drawing/2014/main" id="{1A3F1180-9912-DC4C-7F88-A4E21AA93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80" y="192284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25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BC3CE-BD10-F4BE-91ED-488A8D887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WSN</a:t>
            </a:r>
            <a:endParaRPr lang="ru-K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23E182A-A988-3D78-4023-A3011D55E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934" y="1844824"/>
            <a:ext cx="6966132" cy="421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32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9AE1E-A2C4-7537-0AE5-FEC31A176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227"/>
            <a:ext cx="8229600" cy="567599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Антенналық</a:t>
            </a:r>
            <a:r>
              <a:rPr lang="ru-RU" b="1" dirty="0"/>
              <a:t> тор</a:t>
            </a:r>
            <a:r>
              <a:rPr lang="ru-RU" dirty="0"/>
              <a:t> 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C6C02B-CA2B-4FAE-8711-258A6E49B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4359368" cy="5217443"/>
          </a:xfrm>
        </p:spPr>
        <p:txBody>
          <a:bodyPr/>
          <a:lstStyle/>
          <a:p>
            <a:r>
              <a:rPr lang="ru-RU" dirty="0" err="1"/>
              <a:t>Бірдей</a:t>
            </a:r>
            <a:r>
              <a:rPr lang="ru-RU" dirty="0"/>
              <a:t> </a:t>
            </a:r>
            <a:r>
              <a:rPr lang="ru-RU" dirty="0" err="1"/>
              <a:t>сәулелендіруші</a:t>
            </a:r>
            <a:r>
              <a:rPr lang="ru-RU" dirty="0"/>
              <a:t> (</a:t>
            </a:r>
            <a:r>
              <a:rPr lang="ru-RU" dirty="0" err="1"/>
              <a:t>қабылдаушы</a:t>
            </a:r>
            <a:r>
              <a:rPr lang="ru-RU" dirty="0"/>
              <a:t>) </a:t>
            </a:r>
            <a:r>
              <a:rPr lang="ru-RU" dirty="0" err="1"/>
              <a:t>элементтерден</a:t>
            </a:r>
            <a:r>
              <a:rPr lang="ru-RU" dirty="0"/>
              <a:t> </a:t>
            </a:r>
            <a:r>
              <a:rPr lang="ru-RU" dirty="0" err="1"/>
              <a:t>тұратын</a:t>
            </a:r>
            <a:r>
              <a:rPr lang="ru-RU" dirty="0"/>
              <a:t> </a:t>
            </a:r>
            <a:r>
              <a:rPr lang="ru-RU" dirty="0" err="1"/>
              <a:t>жиынтық</a:t>
            </a:r>
            <a:r>
              <a:rPr lang="ru-RU" dirty="0"/>
              <a:t>,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ретпен</a:t>
            </a:r>
            <a:r>
              <a:rPr lang="ru-RU" dirty="0"/>
              <a:t> </a:t>
            </a:r>
            <a:r>
              <a:rPr lang="ru-RU" dirty="0" err="1"/>
              <a:t>орналасады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когерентті</a:t>
            </a:r>
            <a:r>
              <a:rPr lang="ru-RU" dirty="0"/>
              <a:t> </a:t>
            </a:r>
            <a:r>
              <a:rPr lang="ru-RU" dirty="0" err="1"/>
              <a:t>көздерден</a:t>
            </a:r>
            <a:r>
              <a:rPr lang="ru-RU" dirty="0"/>
              <a:t> </a:t>
            </a:r>
            <a:r>
              <a:rPr lang="ru-RU" dirty="0" err="1"/>
              <a:t>қоректенеді</a:t>
            </a:r>
            <a:r>
              <a:rPr lang="ru-RU" dirty="0"/>
              <a:t>.</a:t>
            </a:r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32C151-2AB7-11A8-75AF-1CB3ED6642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Picture 2" descr="Картинки по запросу антенные решетки">
            <a:extLst>
              <a:ext uri="{FF2B5EF4-FFF2-40B4-BE49-F238E27FC236}">
                <a16:creationId xmlns:a16="http://schemas.microsoft.com/office/drawing/2014/main" id="{5F4F88F6-043B-DE7A-F5FD-A9D4D81E4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10" y="4082383"/>
            <a:ext cx="4261890" cy="274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артинки по запросу антенные решетки">
            <a:extLst>
              <a:ext uri="{FF2B5EF4-FFF2-40B4-BE49-F238E27FC236}">
                <a16:creationId xmlns:a16="http://schemas.microsoft.com/office/drawing/2014/main" id="{26F9560F-9067-B4B4-478E-CC134647B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890" y="1270510"/>
            <a:ext cx="2627784" cy="251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Похожее изображение">
            <a:extLst>
              <a:ext uri="{FF2B5EF4-FFF2-40B4-BE49-F238E27FC236}">
                <a16:creationId xmlns:a16="http://schemas.microsoft.com/office/drawing/2014/main" id="{F742A69F-497B-7CAC-F3F7-4D0748D90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07" y="4452816"/>
            <a:ext cx="2994193" cy="224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Похожее изображение">
            <a:extLst>
              <a:ext uri="{FF2B5EF4-FFF2-40B4-BE49-F238E27FC236}">
                <a16:creationId xmlns:a16="http://schemas.microsoft.com/office/drawing/2014/main" id="{261063EE-2F7F-A55F-705E-B316CE87E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1282656"/>
            <a:ext cx="1670306" cy="214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83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21073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177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5904656" cy="441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411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881B6-601E-DE7A-51C4-44A945841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Төменде</a:t>
            </a:r>
            <a:r>
              <a:rPr lang="ru-RU" dirty="0"/>
              <a:t> </a:t>
            </a:r>
            <a:r>
              <a:rPr lang="ru-RU" dirty="0" err="1"/>
              <a:t>берілген</a:t>
            </a:r>
            <a:r>
              <a:rPr lang="ru-RU" dirty="0"/>
              <a:t> </a:t>
            </a:r>
            <a:r>
              <a:rPr lang="ru-RU" dirty="0" err="1"/>
              <a:t>антенналар</a:t>
            </a:r>
            <a:r>
              <a:rPr lang="ru-RU" dirty="0"/>
              <a:t> </a:t>
            </a:r>
            <a:r>
              <a:rPr lang="ru-RU" dirty="0" err="1"/>
              <a:t>қай</a:t>
            </a:r>
            <a:r>
              <a:rPr lang="ru-RU" dirty="0"/>
              <a:t> </a:t>
            </a:r>
            <a:r>
              <a:rPr lang="ru-RU" dirty="0" err="1"/>
              <a:t>категорияға</a:t>
            </a:r>
            <a:r>
              <a:rPr lang="ru-RU" dirty="0"/>
              <a:t> </a:t>
            </a:r>
            <a:r>
              <a:rPr lang="ru-RU" dirty="0" err="1"/>
              <a:t>жатады</a:t>
            </a:r>
            <a:r>
              <a:rPr lang="ru-RU" dirty="0"/>
              <a:t> (</a:t>
            </a:r>
            <a:r>
              <a:rPr lang="ru-RU" dirty="0" err="1"/>
              <a:t>сызықтық</a:t>
            </a:r>
            <a:r>
              <a:rPr lang="ru-RU" dirty="0"/>
              <a:t>, </a:t>
            </a:r>
            <a:r>
              <a:rPr lang="ru-RU" dirty="0" err="1"/>
              <a:t>апертуралық</a:t>
            </a:r>
            <a:r>
              <a:rPr lang="ru-RU" dirty="0"/>
              <a:t>, </a:t>
            </a:r>
            <a:r>
              <a:rPr lang="ru-RU" dirty="0" err="1"/>
              <a:t>антенналық</a:t>
            </a:r>
            <a:r>
              <a:rPr lang="ru-RU" dirty="0"/>
              <a:t> </a:t>
            </a:r>
            <a:r>
              <a:rPr lang="ru-RU" dirty="0" err="1"/>
              <a:t>торлар</a:t>
            </a:r>
            <a:r>
              <a:rPr lang="ru-RU" dirty="0"/>
              <a:t>)?</a:t>
            </a:r>
            <a:br>
              <a:rPr lang="ru-RU" dirty="0"/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253F7E-377E-F78E-419F-1859382CD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KZ" dirty="0"/>
              <a:t>✅ </a:t>
            </a:r>
            <a:r>
              <a:rPr lang="ru-RU" b="1" dirty="0" err="1"/>
              <a:t>Антенналар</a:t>
            </a:r>
            <a:r>
              <a:rPr lang="ru-RU" b="1" dirty="0"/>
              <a:t> </a:t>
            </a:r>
            <a:r>
              <a:rPr lang="ru-RU" b="1" dirty="0" err="1"/>
              <a:t>тізімі</a:t>
            </a:r>
            <a:r>
              <a:rPr lang="ru-RU" b="1" dirty="0"/>
              <a:t>:</a:t>
            </a:r>
            <a:endParaRPr lang="ru-RU" dirty="0"/>
          </a:p>
          <a:p>
            <a:pPr>
              <a:buFont typeface="+mj-lt"/>
              <a:buAutoNum type="arabicPeriod"/>
            </a:pPr>
            <a:r>
              <a:rPr lang="ru-RU" b="1" dirty="0" err="1"/>
              <a:t>Дипольдік</a:t>
            </a:r>
            <a:r>
              <a:rPr lang="ru-RU" b="1" dirty="0"/>
              <a:t> антенна</a:t>
            </a:r>
            <a:endParaRPr lang="ru-RU" dirty="0"/>
          </a:p>
          <a:p>
            <a:pPr>
              <a:buFont typeface="+mj-lt"/>
              <a:buAutoNum type="arabicPeriod"/>
            </a:pPr>
            <a:r>
              <a:rPr lang="ru-RU" b="1" dirty="0" err="1"/>
              <a:t>Рупорлы</a:t>
            </a:r>
            <a:r>
              <a:rPr lang="ru-RU" b="1" dirty="0"/>
              <a:t> антенна</a:t>
            </a:r>
            <a:endParaRPr lang="ru-RU" dirty="0"/>
          </a:p>
          <a:p>
            <a:pPr>
              <a:buFont typeface="+mj-lt"/>
              <a:buAutoNum type="arabicPeriod"/>
            </a:pPr>
            <a:r>
              <a:rPr lang="ru-RU" b="1" dirty="0" err="1"/>
              <a:t>Параболалық</a:t>
            </a:r>
            <a:r>
              <a:rPr lang="ru-RU" b="1" dirty="0"/>
              <a:t> антенна</a:t>
            </a:r>
            <a:endParaRPr lang="ru-RU" dirty="0"/>
          </a:p>
          <a:p>
            <a:pPr>
              <a:buFont typeface="+mj-lt"/>
              <a:buAutoNum type="arabicPeriod"/>
            </a:pPr>
            <a:r>
              <a:rPr lang="ru-RU" b="1" dirty="0"/>
              <a:t>ФАР</a:t>
            </a:r>
            <a:endParaRPr lang="ru-RU" dirty="0"/>
          </a:p>
          <a:p>
            <a:pPr>
              <a:buFont typeface="+mj-lt"/>
              <a:buAutoNum type="arabicPeriod"/>
            </a:pPr>
            <a:r>
              <a:rPr lang="ru-RU" b="1" dirty="0"/>
              <a:t>Щелевая антенна</a:t>
            </a:r>
            <a:endParaRPr lang="ru-RU" dirty="0"/>
          </a:p>
          <a:p>
            <a:pPr>
              <a:buFont typeface="+mj-lt"/>
              <a:buAutoNum type="arabicPeriod"/>
            </a:pPr>
            <a:r>
              <a:rPr lang="ru-RU" b="1" dirty="0"/>
              <a:t>Яги-Уда </a:t>
            </a:r>
            <a:r>
              <a:rPr lang="ru-RU" b="1" dirty="0" err="1"/>
              <a:t>антеннасы</a:t>
            </a:r>
            <a:endParaRPr lang="ru-RU" dirty="0"/>
          </a:p>
          <a:p>
            <a:pPr>
              <a:buFont typeface="+mj-lt"/>
              <a:buAutoNum type="arabicPeriod"/>
            </a:pPr>
            <a:r>
              <a:rPr lang="en-US" b="1" dirty="0"/>
              <a:t>GPS </a:t>
            </a:r>
            <a:r>
              <a:rPr lang="ru-RU" b="1" dirty="0" err="1"/>
              <a:t>үшін</a:t>
            </a:r>
            <a:r>
              <a:rPr lang="ru-RU" b="1" dirty="0"/>
              <a:t> спираль антенна</a:t>
            </a:r>
            <a:endParaRPr lang="ru-RU" dirty="0"/>
          </a:p>
          <a:p>
            <a:pPr>
              <a:buFont typeface="+mj-lt"/>
              <a:buAutoNum type="arabicPeriod"/>
            </a:pPr>
            <a:r>
              <a:rPr lang="ru-RU" b="1" dirty="0" err="1"/>
              <a:t>Кубсат</a:t>
            </a:r>
            <a:r>
              <a:rPr lang="ru-RU" b="1" dirty="0"/>
              <a:t> </a:t>
            </a:r>
            <a:r>
              <a:rPr lang="ru-RU" b="1" dirty="0" err="1"/>
              <a:t>үшін</a:t>
            </a:r>
            <a:r>
              <a:rPr lang="ru-RU" b="1" dirty="0"/>
              <a:t> </a:t>
            </a:r>
            <a:r>
              <a:rPr lang="ru-RU" b="1" dirty="0" err="1"/>
              <a:t>микрожиілікті</a:t>
            </a:r>
            <a:r>
              <a:rPr lang="ru-RU" b="1" dirty="0"/>
              <a:t> патч-антенна (</a:t>
            </a:r>
            <a:r>
              <a:rPr lang="en-US" b="1" dirty="0"/>
              <a:t>Microstrip patch)</a:t>
            </a:r>
            <a:endParaRPr lang="en-US" dirty="0"/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640767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54EF9-541B-4260-1F2B-18DF886E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6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Поляризациясы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6F5DD4-04B9-FDC5-48BD-37ECB92AB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3" y="1065891"/>
            <a:ext cx="8712965" cy="5060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/>
              <a:t>Поляризация</a:t>
            </a:r>
            <a:r>
              <a:rPr lang="ru-RU" sz="2800"/>
              <a:t> – электромагниттік толқынның электр өрісінің кеңістіктегі тербелу бағыты.</a:t>
            </a:r>
          </a:p>
          <a:p>
            <a:r>
              <a:rPr lang="ru-RU" sz="2800"/>
              <a:t>Сызықты</a:t>
            </a:r>
          </a:p>
          <a:p>
            <a:r>
              <a:rPr lang="ru-RU" sz="2800"/>
              <a:t>Айналмалы</a:t>
            </a:r>
            <a:br>
              <a:rPr lang="ru-RU" sz="2800"/>
            </a:br>
            <a:r>
              <a:rPr lang="ru-RU" sz="2800" b="1"/>
              <a:t>Оң (сағат тілі бағытымен) айналмалы поляризация (</a:t>
            </a:r>
            <a:r>
              <a:rPr lang="en-US" sz="2800" b="1"/>
              <a:t>RHCP – Right Hand Circular Polarization)</a:t>
            </a:r>
            <a:br>
              <a:rPr lang="en-US" sz="2800"/>
            </a:br>
            <a:r>
              <a:rPr lang="ru-RU" sz="2800" b="1"/>
              <a:t>Сол (сағат тіліне қарсы) айналмалы поляризация (</a:t>
            </a:r>
            <a:r>
              <a:rPr lang="en-US" sz="2800" b="1"/>
              <a:t>LHCP – Left Hand Circular Polarization)</a:t>
            </a:r>
            <a:endParaRPr lang="ru-KZ" sz="2800" dirty="0"/>
          </a:p>
        </p:txBody>
      </p:sp>
      <p:grpSp>
        <p:nvGrpSpPr>
          <p:cNvPr id="4" name="Group 709">
            <a:extLst>
              <a:ext uri="{FF2B5EF4-FFF2-40B4-BE49-F238E27FC236}">
                <a16:creationId xmlns:a16="http://schemas.microsoft.com/office/drawing/2014/main" id="{24ED9F98-3318-DE95-09F5-D87B8837D46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48483" y="4797152"/>
            <a:ext cx="5119044" cy="1874862"/>
            <a:chOff x="1701" y="10083"/>
            <a:chExt cx="7038" cy="2578"/>
          </a:xfrm>
        </p:grpSpPr>
        <p:grpSp>
          <p:nvGrpSpPr>
            <p:cNvPr id="5" name="Group 719">
              <a:extLst>
                <a:ext uri="{FF2B5EF4-FFF2-40B4-BE49-F238E27FC236}">
                  <a16:creationId xmlns:a16="http://schemas.microsoft.com/office/drawing/2014/main" id="{CDFDB260-0725-9AF6-CFD9-A0CE87C04F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10096"/>
              <a:ext cx="5045" cy="2565"/>
              <a:chOff x="1701" y="10096"/>
              <a:chExt cx="5045" cy="2565"/>
            </a:xfrm>
          </p:grpSpPr>
          <p:sp>
            <p:nvSpPr>
              <p:cNvPr id="15" name="Line 755">
                <a:extLst>
                  <a:ext uri="{FF2B5EF4-FFF2-40B4-BE49-F238E27FC236}">
                    <a16:creationId xmlns:a16="http://schemas.microsoft.com/office/drawing/2014/main" id="{FAC16BE3-6E5F-95F8-D64E-BF39437E7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98" y="10096"/>
                <a:ext cx="0" cy="25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Line 754">
                <a:extLst>
                  <a:ext uri="{FF2B5EF4-FFF2-40B4-BE49-F238E27FC236}">
                    <a16:creationId xmlns:a16="http://schemas.microsoft.com/office/drawing/2014/main" id="{AE39ECB0-C2FD-A1DB-4467-BD8D674864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98" y="11464"/>
                <a:ext cx="381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753">
                <a:extLst>
                  <a:ext uri="{FF2B5EF4-FFF2-40B4-BE49-F238E27FC236}">
                    <a16:creationId xmlns:a16="http://schemas.microsoft.com/office/drawing/2014/main" id="{911B87DD-CB29-70D4-A52C-D8C5C8DB1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10609"/>
                <a:ext cx="3021" cy="1710"/>
              </a:xfrm>
              <a:custGeom>
                <a:avLst/>
                <a:gdLst>
                  <a:gd name="T0" fmla="*/ 9 w 606"/>
                  <a:gd name="T1" fmla="*/ 115 h 253"/>
                  <a:gd name="T2" fmla="*/ 25 w 606"/>
                  <a:gd name="T3" fmla="*/ 94 h 253"/>
                  <a:gd name="T4" fmla="*/ 42 w 606"/>
                  <a:gd name="T5" fmla="*/ 73 h 253"/>
                  <a:gd name="T6" fmla="*/ 59 w 606"/>
                  <a:gd name="T7" fmla="*/ 54 h 253"/>
                  <a:gd name="T8" fmla="*/ 76 w 606"/>
                  <a:gd name="T9" fmla="*/ 37 h 253"/>
                  <a:gd name="T10" fmla="*/ 93 w 606"/>
                  <a:gd name="T11" fmla="*/ 23 h 253"/>
                  <a:gd name="T12" fmla="*/ 110 w 606"/>
                  <a:gd name="T13" fmla="*/ 12 h 253"/>
                  <a:gd name="T14" fmla="*/ 126 w 606"/>
                  <a:gd name="T15" fmla="*/ 4 h 253"/>
                  <a:gd name="T16" fmla="*/ 143 w 606"/>
                  <a:gd name="T17" fmla="*/ 1 h 253"/>
                  <a:gd name="T18" fmla="*/ 160 w 606"/>
                  <a:gd name="T19" fmla="*/ 1 h 253"/>
                  <a:gd name="T20" fmla="*/ 177 w 606"/>
                  <a:gd name="T21" fmla="*/ 4 h 253"/>
                  <a:gd name="T22" fmla="*/ 194 w 606"/>
                  <a:gd name="T23" fmla="*/ 12 h 253"/>
                  <a:gd name="T24" fmla="*/ 210 w 606"/>
                  <a:gd name="T25" fmla="*/ 23 h 253"/>
                  <a:gd name="T26" fmla="*/ 227 w 606"/>
                  <a:gd name="T27" fmla="*/ 37 h 253"/>
                  <a:gd name="T28" fmla="*/ 244 w 606"/>
                  <a:gd name="T29" fmla="*/ 54 h 253"/>
                  <a:gd name="T30" fmla="*/ 261 w 606"/>
                  <a:gd name="T31" fmla="*/ 73 h 253"/>
                  <a:gd name="T32" fmla="*/ 278 w 606"/>
                  <a:gd name="T33" fmla="*/ 94 h 253"/>
                  <a:gd name="T34" fmla="*/ 295 w 606"/>
                  <a:gd name="T35" fmla="*/ 115 h 253"/>
                  <a:gd name="T36" fmla="*/ 311 w 606"/>
                  <a:gd name="T37" fmla="*/ 138 h 253"/>
                  <a:gd name="T38" fmla="*/ 328 w 606"/>
                  <a:gd name="T39" fmla="*/ 159 h 253"/>
                  <a:gd name="T40" fmla="*/ 345 w 606"/>
                  <a:gd name="T41" fmla="*/ 180 h 253"/>
                  <a:gd name="T42" fmla="*/ 362 w 606"/>
                  <a:gd name="T43" fmla="*/ 199 h 253"/>
                  <a:gd name="T44" fmla="*/ 379 w 606"/>
                  <a:gd name="T45" fmla="*/ 216 h 253"/>
                  <a:gd name="T46" fmla="*/ 396 w 606"/>
                  <a:gd name="T47" fmla="*/ 230 h 253"/>
                  <a:gd name="T48" fmla="*/ 412 w 606"/>
                  <a:gd name="T49" fmla="*/ 241 h 253"/>
                  <a:gd name="T50" fmla="*/ 429 w 606"/>
                  <a:gd name="T51" fmla="*/ 249 h 253"/>
                  <a:gd name="T52" fmla="*/ 446 w 606"/>
                  <a:gd name="T53" fmla="*/ 252 h 253"/>
                  <a:gd name="T54" fmla="*/ 463 w 606"/>
                  <a:gd name="T55" fmla="*/ 252 h 253"/>
                  <a:gd name="T56" fmla="*/ 480 w 606"/>
                  <a:gd name="T57" fmla="*/ 249 h 253"/>
                  <a:gd name="T58" fmla="*/ 496 w 606"/>
                  <a:gd name="T59" fmla="*/ 241 h 253"/>
                  <a:gd name="T60" fmla="*/ 513 w 606"/>
                  <a:gd name="T61" fmla="*/ 230 h 253"/>
                  <a:gd name="T62" fmla="*/ 530 w 606"/>
                  <a:gd name="T63" fmla="*/ 216 h 253"/>
                  <a:gd name="T64" fmla="*/ 547 w 606"/>
                  <a:gd name="T65" fmla="*/ 199 h 253"/>
                  <a:gd name="T66" fmla="*/ 564 w 606"/>
                  <a:gd name="T67" fmla="*/ 180 h 253"/>
                  <a:gd name="T68" fmla="*/ 581 w 606"/>
                  <a:gd name="T69" fmla="*/ 159 h 253"/>
                  <a:gd name="T70" fmla="*/ 597 w 606"/>
                  <a:gd name="T71" fmla="*/ 13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06" h="253">
                    <a:moveTo>
                      <a:pt x="0" y="127"/>
                    </a:moveTo>
                    <a:lnTo>
                      <a:pt x="9" y="115"/>
                    </a:lnTo>
                    <a:lnTo>
                      <a:pt x="17" y="105"/>
                    </a:lnTo>
                    <a:lnTo>
                      <a:pt x="25" y="94"/>
                    </a:lnTo>
                    <a:lnTo>
                      <a:pt x="34" y="83"/>
                    </a:lnTo>
                    <a:lnTo>
                      <a:pt x="42" y="73"/>
                    </a:lnTo>
                    <a:lnTo>
                      <a:pt x="51" y="63"/>
                    </a:lnTo>
                    <a:lnTo>
                      <a:pt x="59" y="54"/>
                    </a:lnTo>
                    <a:lnTo>
                      <a:pt x="67" y="45"/>
                    </a:lnTo>
                    <a:lnTo>
                      <a:pt x="76" y="37"/>
                    </a:lnTo>
                    <a:lnTo>
                      <a:pt x="84" y="30"/>
                    </a:lnTo>
                    <a:lnTo>
                      <a:pt x="93" y="23"/>
                    </a:lnTo>
                    <a:lnTo>
                      <a:pt x="101" y="17"/>
                    </a:lnTo>
                    <a:lnTo>
                      <a:pt x="110" y="12"/>
                    </a:lnTo>
                    <a:lnTo>
                      <a:pt x="118" y="8"/>
                    </a:lnTo>
                    <a:lnTo>
                      <a:pt x="126" y="4"/>
                    </a:lnTo>
                    <a:lnTo>
                      <a:pt x="135" y="2"/>
                    </a:lnTo>
                    <a:lnTo>
                      <a:pt x="143" y="1"/>
                    </a:lnTo>
                    <a:lnTo>
                      <a:pt x="152" y="0"/>
                    </a:lnTo>
                    <a:lnTo>
                      <a:pt x="160" y="1"/>
                    </a:lnTo>
                    <a:lnTo>
                      <a:pt x="168" y="2"/>
                    </a:lnTo>
                    <a:lnTo>
                      <a:pt x="177" y="4"/>
                    </a:lnTo>
                    <a:lnTo>
                      <a:pt x="185" y="8"/>
                    </a:lnTo>
                    <a:lnTo>
                      <a:pt x="194" y="12"/>
                    </a:lnTo>
                    <a:lnTo>
                      <a:pt x="202" y="17"/>
                    </a:lnTo>
                    <a:lnTo>
                      <a:pt x="210" y="23"/>
                    </a:lnTo>
                    <a:lnTo>
                      <a:pt x="219" y="30"/>
                    </a:lnTo>
                    <a:lnTo>
                      <a:pt x="227" y="37"/>
                    </a:lnTo>
                    <a:lnTo>
                      <a:pt x="236" y="45"/>
                    </a:lnTo>
                    <a:lnTo>
                      <a:pt x="244" y="54"/>
                    </a:lnTo>
                    <a:lnTo>
                      <a:pt x="253" y="63"/>
                    </a:lnTo>
                    <a:lnTo>
                      <a:pt x="261" y="73"/>
                    </a:lnTo>
                    <a:lnTo>
                      <a:pt x="269" y="83"/>
                    </a:lnTo>
                    <a:lnTo>
                      <a:pt x="278" y="94"/>
                    </a:lnTo>
                    <a:lnTo>
                      <a:pt x="286" y="105"/>
                    </a:lnTo>
                    <a:lnTo>
                      <a:pt x="295" y="115"/>
                    </a:lnTo>
                    <a:lnTo>
                      <a:pt x="303" y="126"/>
                    </a:lnTo>
                    <a:lnTo>
                      <a:pt x="311" y="138"/>
                    </a:lnTo>
                    <a:lnTo>
                      <a:pt x="320" y="148"/>
                    </a:lnTo>
                    <a:lnTo>
                      <a:pt x="328" y="159"/>
                    </a:lnTo>
                    <a:lnTo>
                      <a:pt x="337" y="170"/>
                    </a:lnTo>
                    <a:lnTo>
                      <a:pt x="345" y="180"/>
                    </a:lnTo>
                    <a:lnTo>
                      <a:pt x="353" y="190"/>
                    </a:lnTo>
                    <a:lnTo>
                      <a:pt x="362" y="199"/>
                    </a:lnTo>
                    <a:lnTo>
                      <a:pt x="370" y="208"/>
                    </a:lnTo>
                    <a:lnTo>
                      <a:pt x="379" y="216"/>
                    </a:lnTo>
                    <a:lnTo>
                      <a:pt x="387" y="223"/>
                    </a:lnTo>
                    <a:lnTo>
                      <a:pt x="396" y="230"/>
                    </a:lnTo>
                    <a:lnTo>
                      <a:pt x="404" y="236"/>
                    </a:lnTo>
                    <a:lnTo>
                      <a:pt x="412" y="241"/>
                    </a:lnTo>
                    <a:lnTo>
                      <a:pt x="421" y="245"/>
                    </a:lnTo>
                    <a:lnTo>
                      <a:pt x="429" y="249"/>
                    </a:lnTo>
                    <a:lnTo>
                      <a:pt x="438" y="251"/>
                    </a:lnTo>
                    <a:lnTo>
                      <a:pt x="446" y="252"/>
                    </a:lnTo>
                    <a:lnTo>
                      <a:pt x="454" y="253"/>
                    </a:lnTo>
                    <a:lnTo>
                      <a:pt x="463" y="252"/>
                    </a:lnTo>
                    <a:lnTo>
                      <a:pt x="471" y="251"/>
                    </a:lnTo>
                    <a:lnTo>
                      <a:pt x="480" y="249"/>
                    </a:lnTo>
                    <a:lnTo>
                      <a:pt x="488" y="245"/>
                    </a:lnTo>
                    <a:lnTo>
                      <a:pt x="496" y="241"/>
                    </a:lnTo>
                    <a:lnTo>
                      <a:pt x="505" y="236"/>
                    </a:lnTo>
                    <a:lnTo>
                      <a:pt x="513" y="230"/>
                    </a:lnTo>
                    <a:lnTo>
                      <a:pt x="522" y="223"/>
                    </a:lnTo>
                    <a:lnTo>
                      <a:pt x="530" y="216"/>
                    </a:lnTo>
                    <a:lnTo>
                      <a:pt x="539" y="208"/>
                    </a:lnTo>
                    <a:lnTo>
                      <a:pt x="547" y="199"/>
                    </a:lnTo>
                    <a:lnTo>
                      <a:pt x="555" y="190"/>
                    </a:lnTo>
                    <a:lnTo>
                      <a:pt x="564" y="180"/>
                    </a:lnTo>
                    <a:lnTo>
                      <a:pt x="572" y="170"/>
                    </a:lnTo>
                    <a:lnTo>
                      <a:pt x="581" y="159"/>
                    </a:lnTo>
                    <a:lnTo>
                      <a:pt x="589" y="148"/>
                    </a:lnTo>
                    <a:lnTo>
                      <a:pt x="597" y="138"/>
                    </a:lnTo>
                    <a:lnTo>
                      <a:pt x="606" y="127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Line 752">
                <a:extLst>
                  <a:ext uri="{FF2B5EF4-FFF2-40B4-BE49-F238E27FC236}">
                    <a16:creationId xmlns:a16="http://schemas.microsoft.com/office/drawing/2014/main" id="{04B2B400-E30E-044B-1D47-CA7DCEF25E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86" y="11464"/>
                <a:ext cx="912" cy="9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aphicFrame>
            <p:nvGraphicFramePr>
              <p:cNvPr id="19" name="Объект 18">
                <a:extLst>
                  <a:ext uri="{FF2B5EF4-FFF2-40B4-BE49-F238E27FC236}">
                    <a16:creationId xmlns:a16="http://schemas.microsoft.com/office/drawing/2014/main" id="{426DE763-08FE-8CF2-C766-26C0BADBF26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556" y="10096"/>
              <a:ext cx="220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152202" imgH="177569" progId="Equation.DSMT4">
                      <p:embed/>
                    </p:oleObj>
                  </mc:Choice>
                  <mc:Fallback>
                    <p:oleObj name="Equation" r:id="rId2" imgW="152202" imgH="177569" progId="Equation.DSMT4">
                      <p:embed/>
                      <p:pic>
                        <p:nvPicPr>
                          <p:cNvPr id="19" name="Объект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56" y="10096"/>
                            <a:ext cx="220" cy="2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Объект 19">
                <a:extLst>
                  <a:ext uri="{FF2B5EF4-FFF2-40B4-BE49-F238E27FC236}">
                    <a16:creationId xmlns:a16="http://schemas.microsoft.com/office/drawing/2014/main" id="{C720AB8E-AAE4-66A6-22DF-330DFC61B09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546" y="11578"/>
              <a:ext cx="200" cy="2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126835" imgH="139518" progId="Equation.DSMT4">
                      <p:embed/>
                    </p:oleObj>
                  </mc:Choice>
                  <mc:Fallback>
                    <p:oleObj name="Equation" r:id="rId4" imgW="126835" imgH="139518" progId="Equation.DSMT4">
                      <p:embed/>
                      <p:pic>
                        <p:nvPicPr>
                          <p:cNvPr id="20" name="Объект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46" y="11578"/>
                            <a:ext cx="200" cy="2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Объект 20">
                <a:extLst>
                  <a:ext uri="{FF2B5EF4-FFF2-40B4-BE49-F238E27FC236}">
                    <a16:creationId xmlns:a16="http://schemas.microsoft.com/office/drawing/2014/main" id="{0B3CF6FF-A86B-E2ED-F9D9-B6EA80A7870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701" y="12205"/>
              <a:ext cx="240" cy="2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39639" imgH="152334" progId="Equation.DSMT4">
                      <p:embed/>
                    </p:oleObj>
                  </mc:Choice>
                  <mc:Fallback>
                    <p:oleObj name="Equation" r:id="rId6" imgW="139639" imgH="152334" progId="Equation.DSMT4">
                      <p:embed/>
                      <p:pic>
                        <p:nvPicPr>
                          <p:cNvPr id="21" name="Объект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01" y="12205"/>
                            <a:ext cx="240" cy="29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" name="Line 748">
                <a:extLst>
                  <a:ext uri="{FF2B5EF4-FFF2-40B4-BE49-F238E27FC236}">
                    <a16:creationId xmlns:a16="http://schemas.microsoft.com/office/drawing/2014/main" id="{5F7D48ED-AE4F-9CE5-1E48-A05DDD5B2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98" y="10609"/>
                <a:ext cx="74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aphicFrame>
            <p:nvGraphicFramePr>
              <p:cNvPr id="23" name="Объект 22">
                <a:extLst>
                  <a:ext uri="{FF2B5EF4-FFF2-40B4-BE49-F238E27FC236}">
                    <a16:creationId xmlns:a16="http://schemas.microsoft.com/office/drawing/2014/main" id="{DA06EE3D-FC47-5262-D29A-BC76439F4D6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499" y="10495"/>
              <a:ext cx="380" cy="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241195" imgH="241195" progId="Equation.DSMT4">
                      <p:embed/>
                    </p:oleObj>
                  </mc:Choice>
                  <mc:Fallback>
                    <p:oleObj name="Equation" r:id="rId8" imgW="241195" imgH="241195" progId="Equation.DSMT4">
                      <p:embed/>
                      <p:pic>
                        <p:nvPicPr>
                          <p:cNvPr id="23" name="Объект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9" y="10495"/>
                            <a:ext cx="380" cy="3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Rectangle 746">
                <a:extLst>
                  <a:ext uri="{FF2B5EF4-FFF2-40B4-BE49-F238E27FC236}">
                    <a16:creationId xmlns:a16="http://schemas.microsoft.com/office/drawing/2014/main" id="{1C4DFB70-FE1F-1A64-0017-3F06ED54E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8" y="10324"/>
                <a:ext cx="3420" cy="21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aphicFrame>
            <p:nvGraphicFramePr>
              <p:cNvPr id="25" name="Объект 24">
                <a:extLst>
                  <a:ext uri="{FF2B5EF4-FFF2-40B4-BE49-F238E27FC236}">
                    <a16:creationId xmlns:a16="http://schemas.microsoft.com/office/drawing/2014/main" id="{34E959D0-BDF1-97B6-AAA0-FB3E964E737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562" y="11282"/>
              <a:ext cx="279" cy="2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177646" imgH="190335" progId="Equation.DSMT4">
                      <p:embed/>
                    </p:oleObj>
                  </mc:Choice>
                  <mc:Fallback>
                    <p:oleObj name="Equation" r:id="rId10" imgW="177646" imgH="190335" progId="Equation.DSMT4">
                      <p:embed/>
                      <p:pic>
                        <p:nvPicPr>
                          <p:cNvPr id="25" name="Объект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62" y="11282"/>
                            <a:ext cx="279" cy="29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" name="Line 744">
                <a:extLst>
                  <a:ext uri="{FF2B5EF4-FFF2-40B4-BE49-F238E27FC236}">
                    <a16:creationId xmlns:a16="http://schemas.microsoft.com/office/drawing/2014/main" id="{FF25B009-D941-A327-FFFC-0CED9B935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9" y="10609"/>
                <a:ext cx="0" cy="8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43">
                <a:extLst>
                  <a:ext uri="{FF2B5EF4-FFF2-40B4-BE49-F238E27FC236}">
                    <a16:creationId xmlns:a16="http://schemas.microsoft.com/office/drawing/2014/main" id="{7F65E842-EC45-76B9-184A-4BA64E5F7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10808"/>
                <a:ext cx="3021" cy="1271"/>
              </a:xfrm>
              <a:custGeom>
                <a:avLst/>
                <a:gdLst>
                  <a:gd name="T0" fmla="*/ 0 w 3021"/>
                  <a:gd name="T1" fmla="*/ 661 h 1271"/>
                  <a:gd name="T2" fmla="*/ 84 w 3021"/>
                  <a:gd name="T3" fmla="*/ 1135 h 1271"/>
                  <a:gd name="T4" fmla="*/ 250 w 3021"/>
                  <a:gd name="T5" fmla="*/ 1268 h 1271"/>
                  <a:gd name="T6" fmla="*/ 620 w 3021"/>
                  <a:gd name="T7" fmla="*/ 1118 h 1271"/>
                  <a:gd name="T8" fmla="*/ 1511 w 3021"/>
                  <a:gd name="T9" fmla="*/ 655 h 1271"/>
                  <a:gd name="T10" fmla="*/ 2006 w 3021"/>
                  <a:gd name="T11" fmla="*/ 365 h 1271"/>
                  <a:gd name="T12" fmla="*/ 2648 w 3021"/>
                  <a:gd name="T13" fmla="*/ 27 h 1271"/>
                  <a:gd name="T14" fmla="*/ 2892 w 3021"/>
                  <a:gd name="T15" fmla="*/ 204 h 1271"/>
                  <a:gd name="T16" fmla="*/ 3021 w 3021"/>
                  <a:gd name="T17" fmla="*/ 661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1" h="1271">
                    <a:moveTo>
                      <a:pt x="0" y="661"/>
                    </a:moveTo>
                    <a:cubicBezTo>
                      <a:pt x="14" y="740"/>
                      <a:pt x="42" y="1034"/>
                      <a:pt x="84" y="1135"/>
                    </a:cubicBezTo>
                    <a:cubicBezTo>
                      <a:pt x="126" y="1236"/>
                      <a:pt x="161" y="1271"/>
                      <a:pt x="250" y="1268"/>
                    </a:cubicBezTo>
                    <a:cubicBezTo>
                      <a:pt x="312" y="1270"/>
                      <a:pt x="410" y="1220"/>
                      <a:pt x="620" y="1118"/>
                    </a:cubicBezTo>
                    <a:cubicBezTo>
                      <a:pt x="830" y="1016"/>
                      <a:pt x="1280" y="780"/>
                      <a:pt x="1511" y="655"/>
                    </a:cubicBezTo>
                    <a:cubicBezTo>
                      <a:pt x="1742" y="530"/>
                      <a:pt x="1817" y="470"/>
                      <a:pt x="2006" y="365"/>
                    </a:cubicBezTo>
                    <a:cubicBezTo>
                      <a:pt x="2195" y="260"/>
                      <a:pt x="2500" y="54"/>
                      <a:pt x="2648" y="27"/>
                    </a:cubicBezTo>
                    <a:cubicBezTo>
                      <a:pt x="2796" y="0"/>
                      <a:pt x="2830" y="98"/>
                      <a:pt x="2892" y="204"/>
                    </a:cubicBezTo>
                    <a:cubicBezTo>
                      <a:pt x="2962" y="303"/>
                      <a:pt x="2994" y="566"/>
                      <a:pt x="3021" y="661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Line 742">
                <a:extLst>
                  <a:ext uri="{FF2B5EF4-FFF2-40B4-BE49-F238E27FC236}">
                    <a16:creationId xmlns:a16="http://schemas.microsoft.com/office/drawing/2014/main" id="{DB2BCF4F-B744-976C-263A-F718EAF29C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1" y="10723"/>
                <a:ext cx="0" cy="7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Line 741">
                <a:extLst>
                  <a:ext uri="{FF2B5EF4-FFF2-40B4-BE49-F238E27FC236}">
                    <a16:creationId xmlns:a16="http://schemas.microsoft.com/office/drawing/2014/main" id="{9EE032FC-B305-7750-4D15-C463A10647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67" y="10723"/>
                <a:ext cx="0" cy="7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Line 740">
                <a:extLst>
                  <a:ext uri="{FF2B5EF4-FFF2-40B4-BE49-F238E27FC236}">
                    <a16:creationId xmlns:a16="http://schemas.microsoft.com/office/drawing/2014/main" id="{636E48FC-4816-F086-0574-C2715FC9E8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95" y="10951"/>
                <a:ext cx="0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Line 739">
                <a:extLst>
                  <a:ext uri="{FF2B5EF4-FFF2-40B4-BE49-F238E27FC236}">
                    <a16:creationId xmlns:a16="http://schemas.microsoft.com/office/drawing/2014/main" id="{E5C52E9D-2154-C4B0-FAEC-8A8B84169D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83" y="11008"/>
                <a:ext cx="0" cy="4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Line 738">
                <a:extLst>
                  <a:ext uri="{FF2B5EF4-FFF2-40B4-BE49-F238E27FC236}">
                    <a16:creationId xmlns:a16="http://schemas.microsoft.com/office/drawing/2014/main" id="{1D7792A0-25C1-EB40-EC34-4C36C3B09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8" y="11464"/>
                <a:ext cx="0" cy="8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Line 737">
                <a:extLst>
                  <a:ext uri="{FF2B5EF4-FFF2-40B4-BE49-F238E27FC236}">
                    <a16:creationId xmlns:a16="http://schemas.microsoft.com/office/drawing/2014/main" id="{4C3AD022-8EF1-B5D7-22A8-A8B45D29C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0" y="11464"/>
                <a:ext cx="0" cy="7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Line 736">
                <a:extLst>
                  <a:ext uri="{FF2B5EF4-FFF2-40B4-BE49-F238E27FC236}">
                    <a16:creationId xmlns:a16="http://schemas.microsoft.com/office/drawing/2014/main" id="{E7A66DF7-24A5-0014-3B11-E50ACE0A07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6" y="11464"/>
                <a:ext cx="0" cy="7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Line 735">
                <a:extLst>
                  <a:ext uri="{FF2B5EF4-FFF2-40B4-BE49-F238E27FC236}">
                    <a16:creationId xmlns:a16="http://schemas.microsoft.com/office/drawing/2014/main" id="{BDD8EAA9-BF4B-973F-AFE6-CD581BDE4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4" y="11464"/>
                <a:ext cx="0" cy="4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Line 734">
                <a:extLst>
                  <a:ext uri="{FF2B5EF4-FFF2-40B4-BE49-F238E27FC236}">
                    <a16:creationId xmlns:a16="http://schemas.microsoft.com/office/drawing/2014/main" id="{E3F033E3-66EB-CF6B-8FAE-13405A141F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2" y="11464"/>
                <a:ext cx="0" cy="4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Line 733">
                <a:extLst>
                  <a:ext uri="{FF2B5EF4-FFF2-40B4-BE49-F238E27FC236}">
                    <a16:creationId xmlns:a16="http://schemas.microsoft.com/office/drawing/2014/main" id="{60D3FBD4-B41D-FF8F-3F30-3C24B49D1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69" y="11464"/>
                <a:ext cx="570" cy="5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Line 732">
                <a:extLst>
                  <a:ext uri="{FF2B5EF4-FFF2-40B4-BE49-F238E27FC236}">
                    <a16:creationId xmlns:a16="http://schemas.microsoft.com/office/drawing/2014/main" id="{195ACF26-2A2A-7DD1-A496-C8BE4F2B92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55" y="11464"/>
                <a:ext cx="456" cy="4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Line 731">
                <a:extLst>
                  <a:ext uri="{FF2B5EF4-FFF2-40B4-BE49-F238E27FC236}">
                    <a16:creationId xmlns:a16="http://schemas.microsoft.com/office/drawing/2014/main" id="{B7CC0A78-D32D-F261-8453-62F2572EA9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97" y="11464"/>
                <a:ext cx="570" cy="5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Line 730">
                <a:extLst>
                  <a:ext uri="{FF2B5EF4-FFF2-40B4-BE49-F238E27FC236}">
                    <a16:creationId xmlns:a16="http://schemas.microsoft.com/office/drawing/2014/main" id="{99E6B125-FC15-7AD5-AEFF-92FECA6F44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53" y="11464"/>
                <a:ext cx="342" cy="3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Line 729">
                <a:extLst>
                  <a:ext uri="{FF2B5EF4-FFF2-40B4-BE49-F238E27FC236}">
                    <a16:creationId xmlns:a16="http://schemas.microsoft.com/office/drawing/2014/main" id="{92CB948F-F0AA-16CE-E7E4-0B819654E1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55" y="11464"/>
                <a:ext cx="228" cy="2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Line 728">
                <a:extLst>
                  <a:ext uri="{FF2B5EF4-FFF2-40B4-BE49-F238E27FC236}">
                    <a16:creationId xmlns:a16="http://schemas.microsoft.com/office/drawing/2014/main" id="{01B5F92E-986F-8A93-46E4-8A5199036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78" y="10894"/>
                <a:ext cx="570" cy="5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Line 727">
                <a:extLst>
                  <a:ext uri="{FF2B5EF4-FFF2-40B4-BE49-F238E27FC236}">
                    <a16:creationId xmlns:a16="http://schemas.microsoft.com/office/drawing/2014/main" id="{34ED02E0-EF25-29F1-BA69-E5ECC4261F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50" y="10837"/>
                <a:ext cx="627" cy="6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Line 726">
                <a:extLst>
                  <a:ext uri="{FF2B5EF4-FFF2-40B4-BE49-F238E27FC236}">
                    <a16:creationId xmlns:a16="http://schemas.microsoft.com/office/drawing/2014/main" id="{2CC506B5-44C0-93BA-E255-FF97DD7696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22" y="11065"/>
                <a:ext cx="399" cy="3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Line 725">
                <a:extLst>
                  <a:ext uri="{FF2B5EF4-FFF2-40B4-BE49-F238E27FC236}">
                    <a16:creationId xmlns:a16="http://schemas.microsoft.com/office/drawing/2014/main" id="{7A2BB571-45CA-B1A9-34BB-5BF08AD52F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06" y="11065"/>
                <a:ext cx="399" cy="3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Line 724">
                <a:extLst>
                  <a:ext uri="{FF2B5EF4-FFF2-40B4-BE49-F238E27FC236}">
                    <a16:creationId xmlns:a16="http://schemas.microsoft.com/office/drawing/2014/main" id="{82B207DD-38CA-3B9D-91FB-10C4DC2B9F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4" y="11236"/>
                <a:ext cx="228" cy="2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aphicFrame>
            <p:nvGraphicFramePr>
              <p:cNvPr id="47" name="Объект 46">
                <a:extLst>
                  <a:ext uri="{FF2B5EF4-FFF2-40B4-BE49-F238E27FC236}">
                    <a16:creationId xmlns:a16="http://schemas.microsoft.com/office/drawing/2014/main" id="{1080EA00-8F89-417D-04C8-27718A871E2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380" y="10438"/>
              <a:ext cx="260" cy="3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164885" imgH="215619" progId="Equation.DSMT4">
                      <p:embed/>
                    </p:oleObj>
                  </mc:Choice>
                  <mc:Fallback>
                    <p:oleObj name="Equation" r:id="rId12" imgW="164885" imgH="215619" progId="Equation.DSMT4">
                      <p:embed/>
                      <p:pic>
                        <p:nvPicPr>
                          <p:cNvPr id="47" name="Объект 4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80" y="10438"/>
                            <a:ext cx="260" cy="3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" name="Объект 47">
                <a:extLst>
                  <a:ext uri="{FF2B5EF4-FFF2-40B4-BE49-F238E27FC236}">
                    <a16:creationId xmlns:a16="http://schemas.microsoft.com/office/drawing/2014/main" id="{BF6EA3FB-9CB8-E2B6-DE35-BFD836FDED7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095" y="12034"/>
              <a:ext cx="320" cy="3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203024" imgH="215713" progId="Equation.DSMT4">
                      <p:embed/>
                    </p:oleObj>
                  </mc:Choice>
                  <mc:Fallback>
                    <p:oleObj name="Equation" r:id="rId14" imgW="203024" imgH="215713" progId="Equation.DSMT4">
                      <p:embed/>
                      <p:pic>
                        <p:nvPicPr>
                          <p:cNvPr id="48" name="Объект 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95" y="12034"/>
                            <a:ext cx="320" cy="3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9" name="Line 721">
                <a:extLst>
                  <a:ext uri="{FF2B5EF4-FFF2-40B4-BE49-F238E27FC236}">
                    <a16:creationId xmlns:a16="http://schemas.microsoft.com/office/drawing/2014/main" id="{C1C9BA53-3745-0BF3-2244-BADC1BBFA1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3" y="11806"/>
                <a:ext cx="342" cy="3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Line 720">
                <a:extLst>
                  <a:ext uri="{FF2B5EF4-FFF2-40B4-BE49-F238E27FC236}">
                    <a16:creationId xmlns:a16="http://schemas.microsoft.com/office/drawing/2014/main" id="{835E9971-CDDE-3164-8CC9-94754CB8C3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38" y="10666"/>
                <a:ext cx="342" cy="2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710">
              <a:extLst>
                <a:ext uri="{FF2B5EF4-FFF2-40B4-BE49-F238E27FC236}">
                  <a16:creationId xmlns:a16="http://schemas.microsoft.com/office/drawing/2014/main" id="{7856E952-00C3-A813-9FE0-8E9893B037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15" y="10083"/>
              <a:ext cx="1224" cy="2565"/>
              <a:chOff x="7515" y="10083"/>
              <a:chExt cx="1224" cy="2565"/>
            </a:xfrm>
          </p:grpSpPr>
          <p:sp>
            <p:nvSpPr>
              <p:cNvPr id="7" name="Line 718">
                <a:extLst>
                  <a:ext uri="{FF2B5EF4-FFF2-40B4-BE49-F238E27FC236}">
                    <a16:creationId xmlns:a16="http://schemas.microsoft.com/office/drawing/2014/main" id="{23117E0E-D2C9-270A-8023-B7C630E304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28" y="10083"/>
                <a:ext cx="0" cy="25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Line 717">
                <a:extLst>
                  <a:ext uri="{FF2B5EF4-FFF2-40B4-BE49-F238E27FC236}">
                    <a16:creationId xmlns:a16="http://schemas.microsoft.com/office/drawing/2014/main" id="{A2F7A224-8B2D-357B-3A3F-0F1283196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72" y="11394"/>
                <a:ext cx="85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aphicFrame>
            <p:nvGraphicFramePr>
              <p:cNvPr id="9" name="Объект 8">
                <a:extLst>
                  <a:ext uri="{FF2B5EF4-FFF2-40B4-BE49-F238E27FC236}">
                    <a16:creationId xmlns:a16="http://schemas.microsoft.com/office/drawing/2014/main" id="{D633041C-369C-21F4-39FA-6C590BEC919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142" y="10083"/>
              <a:ext cx="220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6" imgW="152202" imgH="177569" progId="Equation.DSMT4">
                      <p:embed/>
                    </p:oleObj>
                  </mc:Choice>
                  <mc:Fallback>
                    <p:oleObj name="Equation" r:id="rId16" imgW="152202" imgH="177569" progId="Equation.DSMT4">
                      <p:embed/>
                      <p:pic>
                        <p:nvPicPr>
                          <p:cNvPr id="9" name="Объект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42" y="10083"/>
                            <a:ext cx="220" cy="2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Объект 9">
                <a:extLst>
                  <a:ext uri="{FF2B5EF4-FFF2-40B4-BE49-F238E27FC236}">
                    <a16:creationId xmlns:a16="http://schemas.microsoft.com/office/drawing/2014/main" id="{D706C76F-A391-9086-59E0-3DBCE7F18D4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515" y="11508"/>
              <a:ext cx="240" cy="2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8" imgW="139639" imgH="152334" progId="Equation.DSMT4">
                      <p:embed/>
                    </p:oleObj>
                  </mc:Choice>
                  <mc:Fallback>
                    <p:oleObj name="Equation" r:id="rId18" imgW="139639" imgH="152334" progId="Equation.DSMT4">
                      <p:embed/>
                      <p:pic>
                        <p:nvPicPr>
                          <p:cNvPr id="10" name="Объект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15" y="11508"/>
                            <a:ext cx="240" cy="29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Line 714">
                <a:extLst>
                  <a:ext uri="{FF2B5EF4-FFF2-40B4-BE49-F238E27FC236}">
                    <a16:creationId xmlns:a16="http://schemas.microsoft.com/office/drawing/2014/main" id="{D3643B14-7500-3AE1-84BD-299D4FDDD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28" y="10596"/>
                <a:ext cx="0" cy="79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sm" len="med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aphicFrame>
            <p:nvGraphicFramePr>
              <p:cNvPr id="12" name="Объект 11">
                <a:extLst>
                  <a:ext uri="{FF2B5EF4-FFF2-40B4-BE49-F238E27FC236}">
                    <a16:creationId xmlns:a16="http://schemas.microsoft.com/office/drawing/2014/main" id="{74A33F1A-158B-010C-1C1C-05E5C08770E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142" y="10482"/>
              <a:ext cx="380" cy="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241195" imgH="241195" progId="Equation.DSMT4">
                      <p:embed/>
                    </p:oleObj>
                  </mc:Choice>
                  <mc:Fallback>
                    <p:oleObj name="Equation" r:id="rId8" imgW="241195" imgH="241195" progId="Equation.DSMT4">
                      <p:embed/>
                      <p:pic>
                        <p:nvPicPr>
                          <p:cNvPr id="12" name="Объект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42" y="10482"/>
                            <a:ext cx="380" cy="3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Объект 12">
                <a:extLst>
                  <a:ext uri="{FF2B5EF4-FFF2-40B4-BE49-F238E27FC236}">
                    <a16:creationId xmlns:a16="http://schemas.microsoft.com/office/drawing/2014/main" id="{26BDF030-17BD-C20C-ED09-7A6139D4ACE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199" y="11964"/>
              <a:ext cx="540" cy="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0" imgW="342751" imgH="241195" progId="Equation.DSMT4">
                      <p:embed/>
                    </p:oleObj>
                  </mc:Choice>
                  <mc:Fallback>
                    <p:oleObj name="Equation" r:id="rId20" imgW="342751" imgH="241195" progId="Equation.DSMT4">
                      <p:embed/>
                      <p:pic>
                        <p:nvPicPr>
                          <p:cNvPr id="13" name="Объект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99" y="11964"/>
                            <a:ext cx="540" cy="3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Line 711">
                <a:extLst>
                  <a:ext uri="{FF2B5EF4-FFF2-40B4-BE49-F238E27FC236}">
                    <a16:creationId xmlns:a16="http://schemas.microsoft.com/office/drawing/2014/main" id="{F038314E-B145-E9E2-CC11-07DB392E31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28" y="11394"/>
                <a:ext cx="0" cy="79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sm" len="med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3032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аспространение и отражение волны с вертикальной поляризаци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2824"/>
            <a:ext cx="5544616" cy="268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аспространение сигнала линейной поляризации через вертикальные и горизонтальные препятств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7878"/>
            <a:ext cx="7128792" cy="345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389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путниковая тарелка с облучателем эллиптической поляриз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629525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380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59EF7-9716-E92E-EA4B-7BDA9EA8F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Өткізу жолағы бойынша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0FD0BC-992F-8C6A-4E4E-0EACB5B28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∆f /</a:t>
            </a:r>
            <a:r>
              <a:rPr lang="ru-RU" dirty="0" err="1"/>
              <a:t>fср</a:t>
            </a:r>
            <a:r>
              <a:rPr lang="ru-RU" dirty="0"/>
              <a:t> &lt; 10– узкополосная;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/>
              <a:t>10% &lt; ∆f/ </a:t>
            </a:r>
            <a:r>
              <a:rPr lang="ru-RU" dirty="0" err="1"/>
              <a:t>fср</a:t>
            </a:r>
            <a:r>
              <a:rPr lang="ru-RU" dirty="0"/>
              <a:t> &lt; 100% – широкополосная; если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/>
              <a:t>∆f / </a:t>
            </a:r>
            <a:r>
              <a:rPr lang="ru-RU" dirty="0" err="1"/>
              <a:t>fср</a:t>
            </a:r>
            <a:r>
              <a:rPr lang="ru-RU" dirty="0"/>
              <a:t> &gt; 100% – широкодиапазонная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EB3F1C-3B88-CE5F-6E2F-DD304AC3E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5013176"/>
            <a:ext cx="30575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66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6731A-4119-7EF6-D9F0-66843E2DE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Тапсырма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08CC2A-5089-64EC-DA4F-613A9656E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Starlink </a:t>
            </a:r>
            <a:r>
              <a:rPr lang="ru-RU" b="1" dirty="0" err="1"/>
              <a:t>спутнигі</a:t>
            </a:r>
            <a:r>
              <a:rPr lang="ru-RU" b="1" dirty="0"/>
              <a:t> </a:t>
            </a:r>
            <a:r>
              <a:rPr lang="en-US" b="1" dirty="0"/>
              <a:t>Ka-</a:t>
            </a:r>
            <a:r>
              <a:rPr lang="ru-RU" b="1" dirty="0" err="1"/>
              <a:t>диапазонында</a:t>
            </a:r>
            <a:r>
              <a:rPr lang="ru-RU" b="1" dirty="0"/>
              <a:t> (17.8–30 ГГц)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en-US" b="1" dirty="0"/>
              <a:t>Ku-</a:t>
            </a:r>
            <a:r>
              <a:rPr lang="ru-RU" b="1" dirty="0" err="1"/>
              <a:t>диапазонында</a:t>
            </a:r>
            <a:r>
              <a:rPr lang="ru-RU" b="1" dirty="0"/>
              <a:t> (10.7–14.5 ГГц) </a:t>
            </a:r>
            <a:r>
              <a:rPr lang="ru-RU" b="1" dirty="0" err="1"/>
              <a:t>жұмыс</a:t>
            </a:r>
            <a:r>
              <a:rPr lang="ru-RU" b="1" dirty="0"/>
              <a:t> </a:t>
            </a:r>
            <a:r>
              <a:rPr lang="ru-RU" b="1" dirty="0" err="1"/>
              <a:t>істейді</a:t>
            </a:r>
            <a:r>
              <a:rPr lang="ru-RU" b="1" dirty="0"/>
              <a:t>.</a:t>
            </a:r>
            <a:r>
              <a:rPr lang="ru-RU" dirty="0"/>
              <a:t> Осы </a:t>
            </a: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b="1" dirty="0" err="1"/>
              <a:t>жиілік</a:t>
            </a:r>
            <a:r>
              <a:rPr lang="ru-RU" b="1" dirty="0"/>
              <a:t> </a:t>
            </a:r>
            <a:r>
              <a:rPr lang="ru-RU" b="1" dirty="0" err="1"/>
              <a:t>жолағының</a:t>
            </a:r>
            <a:r>
              <a:rPr lang="ru-RU" b="1" dirty="0"/>
              <a:t> </a:t>
            </a:r>
            <a:r>
              <a:rPr lang="ru-RU" b="1" dirty="0" err="1"/>
              <a:t>салыстырмалы</a:t>
            </a:r>
            <a:r>
              <a:rPr lang="ru-RU" b="1" dirty="0"/>
              <a:t> </a:t>
            </a:r>
            <a:r>
              <a:rPr lang="ru-RU" b="1" dirty="0" err="1"/>
              <a:t>енін</a:t>
            </a:r>
            <a:r>
              <a:rPr lang="ru-RU" dirty="0"/>
              <a:t> </a:t>
            </a:r>
            <a:r>
              <a:rPr lang="ru-RU" dirty="0" err="1"/>
              <a:t>анықтаңыз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b="1" dirty="0"/>
              <a:t>OneWeb </a:t>
            </a:r>
            <a:r>
              <a:rPr lang="ru-RU" b="1" dirty="0" err="1"/>
              <a:t>спутнигінің</a:t>
            </a:r>
            <a:r>
              <a:rPr lang="ru-RU" dirty="0"/>
              <a:t> </a:t>
            </a:r>
            <a:r>
              <a:rPr lang="en-US" dirty="0"/>
              <a:t>Ka-</a:t>
            </a:r>
            <a:r>
              <a:rPr lang="ru-RU" dirty="0" err="1"/>
              <a:t>диапазонында</a:t>
            </a:r>
            <a:r>
              <a:rPr lang="ru-RU" dirty="0"/>
              <a:t> 27.5 ГГц – 31.0 ГГц </a:t>
            </a:r>
            <a:r>
              <a:rPr lang="ru-RU" dirty="0" err="1"/>
              <a:t>жиіліктерінде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істейтін</a:t>
            </a:r>
            <a:r>
              <a:rPr lang="ru-RU" dirty="0"/>
              <a:t> </a:t>
            </a:r>
            <a:r>
              <a:rPr lang="ru-RU" dirty="0" err="1"/>
              <a:t>антеннасы</a:t>
            </a:r>
            <a:r>
              <a:rPr lang="ru-RU" dirty="0"/>
              <a:t> бар. </a:t>
            </a:r>
            <a:r>
              <a:rPr lang="ru-RU" dirty="0" err="1"/>
              <a:t>Жиілік</a:t>
            </a:r>
            <a:r>
              <a:rPr lang="ru-RU" dirty="0"/>
              <a:t> </a:t>
            </a:r>
            <a:r>
              <a:rPr lang="ru-RU" dirty="0" err="1"/>
              <a:t>жолағының</a:t>
            </a:r>
            <a:r>
              <a:rPr lang="ru-RU" dirty="0"/>
              <a:t> </a:t>
            </a:r>
            <a:r>
              <a:rPr lang="ru-RU" dirty="0" err="1"/>
              <a:t>енін</a:t>
            </a:r>
            <a:r>
              <a:rPr lang="ru-RU" dirty="0"/>
              <a:t> </a:t>
            </a:r>
            <a:r>
              <a:rPr lang="ru-RU" dirty="0" err="1"/>
              <a:t>есептеңіз</a:t>
            </a:r>
            <a:r>
              <a:rPr lang="ru-RU" dirty="0"/>
              <a:t>. </a:t>
            </a: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кеңжолақты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таржолақты</a:t>
            </a:r>
            <a:r>
              <a:rPr lang="ru-RU" dirty="0"/>
              <a:t> </a:t>
            </a:r>
            <a:r>
              <a:rPr lang="ru-RU" dirty="0" err="1"/>
              <a:t>екенін</a:t>
            </a:r>
            <a:r>
              <a:rPr lang="ru-RU" dirty="0"/>
              <a:t> </a:t>
            </a:r>
            <a:r>
              <a:rPr lang="ru-RU" dirty="0" err="1"/>
              <a:t>анықтаңыз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543313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CFBCE-DBBD-D5BD-8308-E1BB61468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/>
              <a:t>Радиотолқын диапазоны бойынша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5A6D22-6DA4-753D-0708-EBB0EDC8C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67" y="1736812"/>
            <a:ext cx="887686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40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C5B80B-2BD7-2484-9A69-256564180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15" y="836712"/>
            <a:ext cx="704896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10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5FBEBF9-A7B7-4A58-5004-AE1C31C5D0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399085"/>
              </p:ext>
            </p:extLst>
          </p:nvPr>
        </p:nvGraphicFramePr>
        <p:xfrm>
          <a:off x="395536" y="332657"/>
          <a:ext cx="8424935" cy="5616622"/>
        </p:xfrm>
        <a:graphic>
          <a:graphicData uri="http://schemas.openxmlformats.org/drawingml/2006/table">
            <a:tbl>
              <a:tblPr/>
              <a:tblGrid>
                <a:gridCol w="2098020">
                  <a:extLst>
                    <a:ext uri="{9D8B030D-6E8A-4147-A177-3AD203B41FA5}">
                      <a16:colId xmlns:a16="http://schemas.microsoft.com/office/drawing/2014/main" val="2875229122"/>
                    </a:ext>
                  </a:extLst>
                </a:gridCol>
                <a:gridCol w="2098020">
                  <a:extLst>
                    <a:ext uri="{9D8B030D-6E8A-4147-A177-3AD203B41FA5}">
                      <a16:colId xmlns:a16="http://schemas.microsoft.com/office/drawing/2014/main" val="1448570168"/>
                    </a:ext>
                  </a:extLst>
                </a:gridCol>
                <a:gridCol w="2130875">
                  <a:extLst>
                    <a:ext uri="{9D8B030D-6E8A-4147-A177-3AD203B41FA5}">
                      <a16:colId xmlns:a16="http://schemas.microsoft.com/office/drawing/2014/main" val="947154383"/>
                    </a:ext>
                  </a:extLst>
                </a:gridCol>
                <a:gridCol w="2098020">
                  <a:extLst>
                    <a:ext uri="{9D8B030D-6E8A-4147-A177-3AD203B41FA5}">
                      <a16:colId xmlns:a16="http://schemas.microsoft.com/office/drawing/2014/main" val="1802716767"/>
                    </a:ext>
                  </a:extLst>
                </a:gridCol>
              </a:tblGrid>
              <a:tr h="508035">
                <a:tc>
                  <a:txBody>
                    <a:bodyPr/>
                    <a:lstStyle/>
                    <a:p>
                      <a:r>
                        <a:rPr lang="ru-RU" sz="1600" b="1"/>
                        <a:t>Антенна түрі</a:t>
                      </a:r>
                      <a:endParaRPr lang="ru-RU" sz="1600"/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err="1"/>
                        <a:t>Қолдану</a:t>
                      </a:r>
                      <a:r>
                        <a:rPr lang="ru-RU" sz="1600" b="1" dirty="0"/>
                        <a:t> </a:t>
                      </a:r>
                      <a:r>
                        <a:rPr lang="ru-RU" sz="1600" b="1" dirty="0" err="1"/>
                        <a:t>саласы</a:t>
                      </a:r>
                      <a:endParaRPr lang="ru-RU" sz="1600" dirty="0"/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/>
                        <a:t>Жиілік диапазоны</a:t>
                      </a:r>
                      <a:endParaRPr lang="ru-RU" sz="1600"/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err="1"/>
                        <a:t>Толқын</a:t>
                      </a:r>
                      <a:r>
                        <a:rPr lang="ru-RU" sz="1600" b="1" dirty="0"/>
                        <a:t> </a:t>
                      </a:r>
                      <a:r>
                        <a:rPr lang="ru-RU" sz="1600" b="1" dirty="0" err="1"/>
                        <a:t>ұзындығы</a:t>
                      </a:r>
                      <a:endParaRPr lang="ru-RU" sz="1600" dirty="0"/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5247"/>
                  </a:ext>
                </a:extLst>
              </a:tr>
              <a:tr h="508035">
                <a:tc>
                  <a:txBody>
                    <a:bodyPr/>
                    <a:lstStyle/>
                    <a:p>
                      <a:r>
                        <a:rPr lang="ru-RU" sz="1600"/>
                        <a:t>Дипольдік антенна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Радиохабар, </a:t>
                      </a:r>
                      <a:r>
                        <a:rPr lang="en-US" sz="1600"/>
                        <a:t>VHF/UHF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30-300 МГц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1-10 м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82596"/>
                  </a:ext>
                </a:extLst>
              </a:tr>
              <a:tr h="560274">
                <a:tc>
                  <a:txBody>
                    <a:bodyPr/>
                    <a:lstStyle/>
                    <a:p>
                      <a:r>
                        <a:rPr lang="ru-RU" sz="1600"/>
                        <a:t>Монополдық антенна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Автомобиль радиобайланысы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 dirty="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 dirty="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35098"/>
                  </a:ext>
                </a:extLst>
              </a:tr>
              <a:tr h="308619">
                <a:tc>
                  <a:txBody>
                    <a:bodyPr/>
                    <a:lstStyle/>
                    <a:p>
                      <a:r>
                        <a:rPr lang="ru-RU" sz="1600"/>
                        <a:t>Яги-Уда антеннасы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/>
                        <a:t>Телехабар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тарату</a:t>
                      </a:r>
                      <a:endParaRPr lang="ru-RU" sz="1600" dirty="0"/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 dirty="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 dirty="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200281"/>
                  </a:ext>
                </a:extLst>
              </a:tr>
              <a:tr h="308619">
                <a:tc>
                  <a:txBody>
                    <a:bodyPr/>
                    <a:lstStyle/>
                    <a:p>
                      <a:r>
                        <a:rPr lang="ru-RU" sz="1600" dirty="0"/>
                        <a:t>Спираль антенна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GPS </a:t>
                      </a:r>
                      <a:r>
                        <a:rPr lang="ru-RU" sz="1600" dirty="0"/>
                        <a:t>навигация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052840"/>
                  </a:ext>
                </a:extLst>
              </a:tr>
              <a:tr h="508035">
                <a:tc>
                  <a:txBody>
                    <a:bodyPr/>
                    <a:lstStyle/>
                    <a:p>
                      <a:r>
                        <a:rPr lang="ru-RU" sz="1600"/>
                        <a:t>Параболалық антенна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Спутниктік байланыс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 dirty="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928323"/>
                  </a:ext>
                </a:extLst>
              </a:tr>
              <a:tr h="726147">
                <a:tc>
                  <a:txBody>
                    <a:bodyPr/>
                    <a:lstStyle/>
                    <a:p>
                      <a:r>
                        <a:rPr lang="ru-RU" sz="1600"/>
                        <a:t>Фазаланған антенналық тор (ФАР)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5G, </a:t>
                      </a:r>
                      <a:r>
                        <a:rPr lang="ru-RU" sz="1600" dirty="0"/>
                        <a:t>радиолокация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 dirty="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057896"/>
                  </a:ext>
                </a:extLst>
              </a:tr>
              <a:tr h="560274">
                <a:tc>
                  <a:txBody>
                    <a:bodyPr/>
                    <a:lstStyle/>
                    <a:p>
                      <a:r>
                        <a:rPr lang="ru-RU" sz="1600"/>
                        <a:t>Микрожиілікті патч-антенна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CubeSat, </a:t>
                      </a:r>
                      <a:r>
                        <a:rPr lang="ru-RU" sz="1600"/>
                        <a:t>смартфондар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 dirty="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154660"/>
                  </a:ext>
                </a:extLst>
              </a:tr>
              <a:tr h="308619">
                <a:tc>
                  <a:txBody>
                    <a:bodyPr/>
                    <a:lstStyle/>
                    <a:p>
                      <a:r>
                        <a:rPr lang="en-US" sz="1600"/>
                        <a:t>Wi-Fi </a:t>
                      </a:r>
                      <a:r>
                        <a:rPr lang="ru-RU" sz="1600"/>
                        <a:t>антеннасы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2.4 ГГц, 5 ГГц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615014"/>
                  </a:ext>
                </a:extLst>
              </a:tr>
              <a:tr h="811930">
                <a:tc>
                  <a:txBody>
                    <a:bodyPr/>
                    <a:lstStyle/>
                    <a:p>
                      <a:r>
                        <a:rPr lang="en-US" sz="1600"/>
                        <a:t>5G </a:t>
                      </a:r>
                      <a:r>
                        <a:rPr lang="ru-RU" sz="1600"/>
                        <a:t>базалық станциясының антеннасы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Ұялы байланыс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 dirty="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237408"/>
                  </a:ext>
                </a:extLst>
              </a:tr>
              <a:tr h="508035">
                <a:tc>
                  <a:txBody>
                    <a:bodyPr/>
                    <a:lstStyle/>
                    <a:p>
                      <a:r>
                        <a:rPr lang="en-US" sz="1600"/>
                        <a:t>Starlink </a:t>
                      </a:r>
                      <a:r>
                        <a:rPr lang="ru-RU" sz="1600"/>
                        <a:t>антеннасы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Спутниктік интернет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KZ" sz="1600" dirty="0"/>
                        <a:t>?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509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178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4250" t="21006" r="13811" b="21743"/>
          <a:stretch/>
        </p:blipFill>
        <p:spPr bwMode="auto">
          <a:xfrm>
            <a:off x="-5672" y="3140968"/>
            <a:ext cx="2908942" cy="2931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1333" t="21663" r="22992" b="18600"/>
          <a:stretch/>
        </p:blipFill>
        <p:spPr bwMode="auto">
          <a:xfrm>
            <a:off x="5940152" y="3714173"/>
            <a:ext cx="2967713" cy="2793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32810" t="28362" r="17821" b="31785"/>
          <a:stretch/>
        </p:blipFill>
        <p:spPr bwMode="auto">
          <a:xfrm>
            <a:off x="3491880" y="2541041"/>
            <a:ext cx="2845973" cy="1173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41373" t="21516" r="23947" b="18264"/>
          <a:stretch/>
        </p:blipFill>
        <p:spPr bwMode="auto">
          <a:xfrm>
            <a:off x="3059832" y="4007922"/>
            <a:ext cx="2592288" cy="2500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B006B0-0034-8A0C-C7BE-EC503BC714D3}"/>
              </a:ext>
            </a:extLst>
          </p:cNvPr>
          <p:cNvSpPr txBox="1"/>
          <p:nvPr/>
        </p:nvSpPr>
        <p:spPr>
          <a:xfrm>
            <a:off x="1738470" y="600748"/>
            <a:ext cx="60738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3600" dirty="0"/>
              <a:t>Радиотолқынның таралу бағыты бойынша</a:t>
            </a:r>
            <a:endParaRPr lang="ru-KZ" sz="3600" dirty="0"/>
          </a:p>
        </p:txBody>
      </p:sp>
    </p:spTree>
    <p:extLst>
      <p:ext uri="{BB962C8B-B14F-4D97-AF65-F5344CB8AC3E}">
        <p14:creationId xmlns:p14="http://schemas.microsoft.com/office/powerpoint/2010/main" val="2271078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D9BC6-D9DE-EBB6-3A40-B1EFEFE8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36104"/>
          </a:xfrm>
        </p:spPr>
        <p:txBody>
          <a:bodyPr/>
          <a:lstStyle/>
          <a:p>
            <a:r>
              <a:rPr lang="kk-KZ" dirty="0"/>
              <a:t>Орнатылуы бойынша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B904BA-A7BF-E5BF-F049-1DE155E9A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err="1"/>
              <a:t>Борттық</a:t>
            </a:r>
            <a:r>
              <a:rPr lang="ru-RU" sz="1800" dirty="0"/>
              <a:t> </a:t>
            </a:r>
            <a:r>
              <a:rPr lang="ru-RU" sz="1800" dirty="0" err="1"/>
              <a:t>антенналар</a:t>
            </a:r>
            <a:r>
              <a:rPr lang="ru-RU" sz="1800" dirty="0"/>
              <a:t> </a:t>
            </a:r>
            <a:r>
              <a:rPr lang="ru-RU" sz="1800" dirty="0" err="1"/>
              <a:t>қозғалмалы</a:t>
            </a:r>
            <a:r>
              <a:rPr lang="ru-RU" sz="1800" dirty="0"/>
              <a:t> </a:t>
            </a:r>
            <a:r>
              <a:rPr lang="ru-RU" sz="1800" dirty="0" err="1"/>
              <a:t>объектілерге</a:t>
            </a:r>
            <a:r>
              <a:rPr lang="ru-RU" sz="1800" dirty="0"/>
              <a:t> (</a:t>
            </a:r>
            <a:r>
              <a:rPr lang="ru-RU" sz="1800" dirty="0" err="1"/>
              <a:t>спутниктер</a:t>
            </a:r>
            <a:r>
              <a:rPr lang="ru-RU" sz="1800" dirty="0"/>
              <a:t>, </a:t>
            </a:r>
            <a:r>
              <a:rPr lang="ru-RU" sz="1800" dirty="0" err="1"/>
              <a:t>ұшақтар</a:t>
            </a:r>
            <a:r>
              <a:rPr lang="ru-RU" sz="1800" dirty="0"/>
              <a:t>, </a:t>
            </a:r>
            <a:r>
              <a:rPr lang="ru-RU" sz="1800" dirty="0" err="1"/>
              <a:t>зымырандар</a:t>
            </a:r>
            <a:r>
              <a:rPr lang="ru-RU" sz="1800" dirty="0"/>
              <a:t>, </a:t>
            </a:r>
            <a:r>
              <a:rPr lang="ru-RU" sz="1800" dirty="0" err="1"/>
              <a:t>кемелер</a:t>
            </a:r>
            <a:r>
              <a:rPr lang="ru-RU" sz="1800" dirty="0"/>
              <a:t>, </a:t>
            </a:r>
            <a:r>
              <a:rPr lang="ru-RU" sz="1800" dirty="0" err="1"/>
              <a:t>автомобильдер</a:t>
            </a:r>
            <a:r>
              <a:rPr lang="ru-RU" sz="1800" dirty="0"/>
              <a:t>) </a:t>
            </a:r>
            <a:r>
              <a:rPr lang="ru-RU" sz="1800" dirty="0" err="1"/>
              <a:t>орнатылады</a:t>
            </a:r>
            <a:r>
              <a:rPr lang="ru-RU" sz="1800" dirty="0"/>
              <a:t>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күрделі</a:t>
            </a:r>
            <a:r>
              <a:rPr lang="ru-RU" sz="1800" dirty="0"/>
              <a:t> </a:t>
            </a:r>
            <a:r>
              <a:rPr lang="ru-RU" sz="1800" dirty="0" err="1"/>
              <a:t>жағдайларда</a:t>
            </a:r>
            <a:r>
              <a:rPr lang="ru-RU" sz="1800" dirty="0"/>
              <a:t> (</a:t>
            </a:r>
            <a:r>
              <a:rPr lang="ru-RU" sz="1800" dirty="0" err="1"/>
              <a:t>діріл</a:t>
            </a:r>
            <a:r>
              <a:rPr lang="ru-RU" sz="1800" dirty="0"/>
              <a:t>, температура </a:t>
            </a:r>
            <a:r>
              <a:rPr lang="ru-RU" sz="1800" dirty="0" err="1"/>
              <a:t>өзгерістері</a:t>
            </a:r>
            <a:r>
              <a:rPr lang="ru-RU" sz="1800" dirty="0"/>
              <a:t>, </a:t>
            </a:r>
            <a:r>
              <a:rPr lang="ru-RU" sz="1800" dirty="0" err="1"/>
              <a:t>шектеулі</a:t>
            </a:r>
            <a:r>
              <a:rPr lang="ru-RU" sz="1800" dirty="0"/>
              <a:t> </a:t>
            </a:r>
            <a:r>
              <a:rPr lang="ru-RU" sz="1800" dirty="0" err="1"/>
              <a:t>кеңістік</a:t>
            </a:r>
            <a:r>
              <a:rPr lang="ru-RU" sz="1800" dirty="0"/>
              <a:t>) </a:t>
            </a:r>
            <a:r>
              <a:rPr lang="ru-RU" sz="1800" dirty="0" err="1"/>
              <a:t>жұмыс</a:t>
            </a:r>
            <a:r>
              <a:rPr lang="ru-RU" sz="1800" dirty="0"/>
              <a:t> </a:t>
            </a:r>
            <a:r>
              <a:rPr lang="ru-RU" sz="1800" dirty="0" err="1"/>
              <a:t>істеуге</a:t>
            </a:r>
            <a:r>
              <a:rPr lang="ru-RU" sz="1800" dirty="0"/>
              <a:t> </a:t>
            </a:r>
            <a:r>
              <a:rPr lang="ru-RU" sz="1800" dirty="0" err="1"/>
              <a:t>арналған</a:t>
            </a:r>
            <a:r>
              <a:rPr lang="ru-RU" sz="1800" dirty="0"/>
              <a:t>.</a:t>
            </a:r>
          </a:p>
          <a:p>
            <a:pPr>
              <a:buNone/>
            </a:pPr>
            <a:r>
              <a:rPr lang="ru-RU" sz="1800" b="1" dirty="0" err="1"/>
              <a:t>Борттық</a:t>
            </a:r>
            <a:r>
              <a:rPr lang="ru-RU" sz="1800" b="1" dirty="0"/>
              <a:t> </a:t>
            </a:r>
            <a:r>
              <a:rPr lang="ru-RU" sz="1800" b="1" dirty="0" err="1"/>
              <a:t>антенналардың</a:t>
            </a:r>
            <a:r>
              <a:rPr lang="ru-RU" sz="1800" b="1" dirty="0"/>
              <a:t> </a:t>
            </a:r>
            <a:r>
              <a:rPr lang="ru-RU" sz="1800" b="1" dirty="0" err="1"/>
              <a:t>мысалдары</a:t>
            </a:r>
            <a:r>
              <a:rPr lang="ru-RU" sz="1800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 err="1"/>
              <a:t>Байланыс</a:t>
            </a:r>
            <a:r>
              <a:rPr lang="ru-RU" sz="1800" b="1" dirty="0"/>
              <a:t> </a:t>
            </a:r>
            <a:r>
              <a:rPr lang="ru-RU" sz="1800" b="1" dirty="0" err="1"/>
              <a:t>спутниктерінің</a:t>
            </a:r>
            <a:r>
              <a:rPr lang="ru-RU" sz="1800" b="1" dirty="0"/>
              <a:t> </a:t>
            </a:r>
            <a:r>
              <a:rPr lang="ru-RU" sz="1800" b="1" dirty="0" err="1"/>
              <a:t>антенналары</a:t>
            </a:r>
            <a:r>
              <a:rPr lang="ru-RU" sz="1800" dirty="0"/>
              <a:t> – </a:t>
            </a:r>
            <a:r>
              <a:rPr lang="ru-RU" sz="1800" dirty="0" err="1"/>
              <a:t>фазаланған</a:t>
            </a:r>
            <a:r>
              <a:rPr lang="ru-RU" sz="1800" dirty="0"/>
              <a:t> </a:t>
            </a:r>
            <a:r>
              <a:rPr lang="ru-RU" sz="1800" dirty="0" err="1"/>
              <a:t>антенналық</a:t>
            </a:r>
            <a:r>
              <a:rPr lang="ru-RU" sz="1800" dirty="0"/>
              <a:t> </a:t>
            </a:r>
            <a:r>
              <a:rPr lang="ru-RU" sz="1800" dirty="0" err="1"/>
              <a:t>торлар</a:t>
            </a:r>
            <a:r>
              <a:rPr lang="ru-RU" sz="1800" dirty="0"/>
              <a:t> </a:t>
            </a:r>
            <a:r>
              <a:rPr lang="ru-RU" sz="1800" dirty="0" err="1"/>
              <a:t>немесе</a:t>
            </a:r>
            <a:r>
              <a:rPr lang="ru-RU" sz="1800" dirty="0"/>
              <a:t> </a:t>
            </a:r>
            <a:r>
              <a:rPr lang="ru-RU" sz="1800" dirty="0" err="1"/>
              <a:t>параболалық</a:t>
            </a:r>
            <a:r>
              <a:rPr lang="ru-RU" sz="1800" dirty="0"/>
              <a:t> </a:t>
            </a:r>
            <a:r>
              <a:rPr lang="ru-RU" sz="1800" dirty="0" err="1"/>
              <a:t>антенналар</a:t>
            </a:r>
            <a:r>
              <a:rPr lang="ru-RU" sz="1800" dirty="0"/>
              <a:t> (</a:t>
            </a:r>
            <a:r>
              <a:rPr lang="ru-RU" sz="1800" dirty="0" err="1"/>
              <a:t>мысалы</a:t>
            </a:r>
            <a:r>
              <a:rPr lang="ru-RU" sz="1800" dirty="0"/>
              <a:t>, </a:t>
            </a:r>
            <a:r>
              <a:rPr lang="en-US" sz="1800" dirty="0"/>
              <a:t>Starlink, OneWeb </a:t>
            </a:r>
            <a:r>
              <a:rPr lang="ru-RU" sz="1800" dirty="0" err="1"/>
              <a:t>спутниктерінде</a:t>
            </a:r>
            <a:r>
              <a:rPr lang="ru-RU" sz="18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GPS </a:t>
            </a:r>
            <a:r>
              <a:rPr lang="ru-RU" sz="1800" b="1" dirty="0" err="1"/>
              <a:t>антенналары</a:t>
            </a:r>
            <a:r>
              <a:rPr lang="ru-RU" sz="1800" b="1" dirty="0"/>
              <a:t> (</a:t>
            </a:r>
            <a:r>
              <a:rPr lang="ru-RU" sz="1800" b="1" dirty="0" err="1"/>
              <a:t>ұшақтар</a:t>
            </a:r>
            <a:r>
              <a:rPr lang="ru-RU" sz="1800" b="1" dirty="0"/>
              <a:t> мен </a:t>
            </a:r>
            <a:r>
              <a:rPr lang="ru-RU" sz="1800" b="1" dirty="0" err="1"/>
              <a:t>кемелерге</a:t>
            </a:r>
            <a:r>
              <a:rPr lang="ru-RU" sz="1800" b="1" dirty="0"/>
              <a:t> </a:t>
            </a:r>
            <a:r>
              <a:rPr lang="ru-RU" sz="1800" b="1" dirty="0" err="1"/>
              <a:t>арналған</a:t>
            </a:r>
            <a:r>
              <a:rPr lang="ru-RU" sz="1800" b="1" dirty="0"/>
              <a:t>)</a:t>
            </a:r>
            <a:r>
              <a:rPr lang="ru-RU" sz="1800" dirty="0"/>
              <a:t> – навигация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координатаны</a:t>
            </a:r>
            <a:r>
              <a:rPr lang="ru-RU" sz="1800" dirty="0"/>
              <a:t> </a:t>
            </a:r>
            <a:r>
              <a:rPr lang="ru-RU" sz="1800" dirty="0" err="1"/>
              <a:t>анықтау</a:t>
            </a:r>
            <a:r>
              <a:rPr lang="ru-RU" sz="1800" dirty="0"/>
              <a:t> </a:t>
            </a:r>
            <a:r>
              <a:rPr lang="ru-RU" sz="1800" dirty="0" err="1"/>
              <a:t>үшін</a:t>
            </a:r>
            <a:r>
              <a:rPr lang="ru-RU" sz="1800" dirty="0"/>
              <a:t> </a:t>
            </a:r>
            <a:r>
              <a:rPr lang="ru-RU" sz="1800" dirty="0" err="1"/>
              <a:t>қолданылады</a:t>
            </a:r>
            <a:r>
              <a:rPr lang="ru-RU" sz="1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 err="1"/>
              <a:t>Ұшақтардың</a:t>
            </a:r>
            <a:r>
              <a:rPr lang="ru-RU" sz="1800" b="1" dirty="0"/>
              <a:t> </a:t>
            </a:r>
            <a:r>
              <a:rPr lang="ru-RU" sz="1800" b="1" dirty="0" err="1"/>
              <a:t>радиолокациялық</a:t>
            </a:r>
            <a:r>
              <a:rPr lang="ru-RU" sz="1800" b="1" dirty="0"/>
              <a:t> </a:t>
            </a:r>
            <a:r>
              <a:rPr lang="ru-RU" sz="1800" b="1" dirty="0" err="1"/>
              <a:t>антенналары</a:t>
            </a:r>
            <a:r>
              <a:rPr lang="ru-RU" sz="1800" b="1" dirty="0"/>
              <a:t> (БРЛС – </a:t>
            </a:r>
            <a:r>
              <a:rPr lang="ru-RU" sz="1800" b="1" dirty="0" err="1"/>
              <a:t>борттық</a:t>
            </a:r>
            <a:r>
              <a:rPr lang="ru-RU" sz="1800" b="1" dirty="0"/>
              <a:t> </a:t>
            </a:r>
            <a:r>
              <a:rPr lang="ru-RU" sz="1800" b="1" dirty="0" err="1"/>
              <a:t>радиолокациялық</a:t>
            </a:r>
            <a:r>
              <a:rPr lang="ru-RU" sz="1800" b="1" dirty="0"/>
              <a:t> станция)</a:t>
            </a:r>
            <a:r>
              <a:rPr lang="ru-RU" sz="1800" dirty="0"/>
              <a:t>(</a:t>
            </a:r>
            <a:r>
              <a:rPr lang="ru-RU" sz="1800" dirty="0" err="1"/>
              <a:t>мысалы</a:t>
            </a:r>
            <a:r>
              <a:rPr lang="ru-RU" sz="1800" dirty="0"/>
              <a:t>, Су-57, </a:t>
            </a:r>
            <a:r>
              <a:rPr lang="en-US" sz="1800" dirty="0"/>
              <a:t>F-35 </a:t>
            </a:r>
            <a:r>
              <a:rPr lang="ru-RU" sz="1800" dirty="0" err="1"/>
              <a:t>жойғыш</a:t>
            </a:r>
            <a:r>
              <a:rPr lang="ru-RU" sz="1800" dirty="0"/>
              <a:t> </a:t>
            </a:r>
            <a:r>
              <a:rPr lang="ru-RU" sz="1800" dirty="0" err="1"/>
              <a:t>ұшақтарында</a:t>
            </a:r>
            <a:r>
              <a:rPr lang="ru-RU" sz="18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 err="1"/>
              <a:t>Авиациялық</a:t>
            </a:r>
            <a:r>
              <a:rPr lang="ru-RU" sz="1800" b="1" dirty="0"/>
              <a:t> </a:t>
            </a:r>
            <a:r>
              <a:rPr lang="ru-RU" sz="1800" b="1" dirty="0" err="1"/>
              <a:t>және</a:t>
            </a:r>
            <a:r>
              <a:rPr lang="ru-RU" sz="1800" b="1" dirty="0"/>
              <a:t> </a:t>
            </a:r>
            <a:r>
              <a:rPr lang="ru-RU" sz="1800" b="1" dirty="0" err="1"/>
              <a:t>теңіз</a:t>
            </a:r>
            <a:r>
              <a:rPr lang="ru-RU" sz="1800" b="1" dirty="0"/>
              <a:t> </a:t>
            </a:r>
            <a:r>
              <a:rPr lang="ru-RU" sz="1800" b="1" dirty="0" err="1"/>
              <a:t>радиобайланыс</a:t>
            </a:r>
            <a:r>
              <a:rPr lang="ru-RU" sz="1800" b="1" dirty="0"/>
              <a:t> </a:t>
            </a:r>
            <a:r>
              <a:rPr lang="ru-RU" sz="1800" b="1" dirty="0" err="1"/>
              <a:t>антенналары</a:t>
            </a:r>
            <a:endParaRPr lang="ru-RU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CubeSat </a:t>
            </a:r>
            <a:r>
              <a:rPr lang="ru-RU" sz="1800" b="1" dirty="0" err="1"/>
              <a:t>және</a:t>
            </a:r>
            <a:r>
              <a:rPr lang="ru-RU" sz="1800" b="1" dirty="0"/>
              <a:t> </a:t>
            </a:r>
            <a:r>
              <a:rPr lang="ru-RU" sz="1800" b="1" dirty="0" err="1"/>
              <a:t>шағын</a:t>
            </a:r>
            <a:r>
              <a:rPr lang="ru-RU" sz="1800" b="1" dirty="0"/>
              <a:t> </a:t>
            </a:r>
            <a:r>
              <a:rPr lang="ru-RU" sz="1800" b="1" dirty="0" err="1"/>
              <a:t>спутниктерге</a:t>
            </a:r>
            <a:r>
              <a:rPr lang="ru-RU" sz="1800" b="1" dirty="0"/>
              <a:t> </a:t>
            </a:r>
            <a:r>
              <a:rPr lang="ru-RU" sz="1800" b="1" dirty="0" err="1"/>
              <a:t>арналған</a:t>
            </a:r>
            <a:r>
              <a:rPr lang="ru-RU" sz="1800" b="1" dirty="0"/>
              <a:t> </a:t>
            </a:r>
            <a:r>
              <a:rPr lang="ru-RU" sz="1800" b="1" dirty="0" err="1"/>
              <a:t>антенналар</a:t>
            </a:r>
            <a:r>
              <a:rPr lang="ru-RU" sz="1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 err="1"/>
              <a:t>Зымырандардағы</a:t>
            </a:r>
            <a:r>
              <a:rPr lang="ru-RU" sz="1800" b="1" dirty="0"/>
              <a:t> </a:t>
            </a:r>
            <a:r>
              <a:rPr lang="ru-RU" sz="1800" b="1" dirty="0" err="1"/>
              <a:t>борттық</a:t>
            </a:r>
            <a:r>
              <a:rPr lang="ru-RU" sz="1800" b="1" dirty="0"/>
              <a:t> </a:t>
            </a:r>
            <a:r>
              <a:rPr lang="ru-RU" sz="1800" b="1" dirty="0" err="1"/>
              <a:t>антенналар</a:t>
            </a:r>
            <a:r>
              <a:rPr lang="ru-RU" sz="1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 err="1"/>
              <a:t>Ұшқышсыз</a:t>
            </a:r>
            <a:r>
              <a:rPr lang="ru-RU" sz="1800" b="1" dirty="0"/>
              <a:t> </a:t>
            </a:r>
            <a:r>
              <a:rPr lang="ru-RU" sz="1800" b="1" dirty="0" err="1"/>
              <a:t>ұшу</a:t>
            </a:r>
            <a:r>
              <a:rPr lang="ru-RU" sz="1800" b="1" dirty="0"/>
              <a:t> </a:t>
            </a:r>
            <a:r>
              <a:rPr lang="ru-RU" sz="1800" b="1" dirty="0" err="1"/>
              <a:t>аппараттарының</a:t>
            </a:r>
            <a:r>
              <a:rPr lang="ru-RU" sz="1800" b="1" dirty="0"/>
              <a:t> (</a:t>
            </a:r>
            <a:r>
              <a:rPr lang="en-US" sz="1800" b="1" dirty="0"/>
              <a:t>UAV) </a:t>
            </a:r>
            <a:r>
              <a:rPr lang="ru-RU" sz="1800" b="1" dirty="0" err="1"/>
              <a:t>антенналары</a:t>
            </a:r>
            <a:r>
              <a:rPr lang="ru-RU" sz="1800" dirty="0"/>
              <a:t> – </a:t>
            </a:r>
            <a:r>
              <a:rPr lang="ru-RU" sz="1800" dirty="0" err="1"/>
              <a:t>дрондардың</a:t>
            </a:r>
            <a:r>
              <a:rPr lang="ru-RU" sz="1800" dirty="0"/>
              <a:t> </a:t>
            </a:r>
            <a:r>
              <a:rPr lang="ru-RU" sz="1800" dirty="0" err="1"/>
              <a:t>жердегі</a:t>
            </a:r>
            <a:r>
              <a:rPr lang="ru-RU" sz="1800" dirty="0"/>
              <a:t> </a:t>
            </a:r>
            <a:r>
              <a:rPr lang="ru-RU" sz="1800" dirty="0" err="1"/>
              <a:t>станциялармен</a:t>
            </a:r>
            <a:r>
              <a:rPr lang="ru-RU" sz="1800" dirty="0"/>
              <a:t> </a:t>
            </a:r>
            <a:r>
              <a:rPr lang="ru-RU" sz="1800" dirty="0" err="1"/>
              <a:t>байланысын</a:t>
            </a:r>
            <a:r>
              <a:rPr lang="ru-RU" sz="1800" dirty="0"/>
              <a:t> </a:t>
            </a:r>
            <a:r>
              <a:rPr lang="ru-RU" sz="1800" dirty="0" err="1"/>
              <a:t>қамтамасыз</a:t>
            </a:r>
            <a:r>
              <a:rPr lang="ru-RU" sz="1800" dirty="0"/>
              <a:t> </a:t>
            </a:r>
            <a:r>
              <a:rPr lang="ru-RU" sz="1800" dirty="0" err="1"/>
              <a:t>етеді</a:t>
            </a:r>
            <a:r>
              <a:rPr lang="ru-RU" sz="1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 err="1"/>
              <a:t>Көлік</a:t>
            </a:r>
            <a:r>
              <a:rPr lang="ru-RU" sz="1800" b="1" dirty="0"/>
              <a:t> </a:t>
            </a:r>
            <a:r>
              <a:rPr lang="ru-RU" sz="1800" b="1" dirty="0" err="1"/>
              <a:t>құралдарына</a:t>
            </a:r>
            <a:r>
              <a:rPr lang="ru-RU" sz="1800" b="1" dirty="0"/>
              <a:t> </a:t>
            </a:r>
            <a:r>
              <a:rPr lang="ru-RU" sz="1800" b="1" dirty="0" err="1"/>
              <a:t>арналған</a:t>
            </a:r>
            <a:r>
              <a:rPr lang="ru-RU" sz="1800" b="1" dirty="0"/>
              <a:t> </a:t>
            </a:r>
            <a:r>
              <a:rPr lang="ru-RU" sz="1800" b="1" dirty="0" err="1"/>
              <a:t>антенналар</a:t>
            </a:r>
            <a:r>
              <a:rPr lang="ru-RU" sz="1800" b="1" dirty="0"/>
              <a:t> (</a:t>
            </a:r>
            <a:r>
              <a:rPr lang="en-US" sz="1800" b="1" dirty="0"/>
              <a:t>Wi-Fi, LTE, GPS)</a:t>
            </a:r>
            <a:r>
              <a:rPr lang="en-US" sz="1800" dirty="0"/>
              <a:t> – </a:t>
            </a:r>
            <a:r>
              <a:rPr lang="ru-RU" sz="1800" dirty="0" err="1"/>
              <a:t>заманауи</a:t>
            </a:r>
            <a:r>
              <a:rPr lang="ru-RU" sz="1800" dirty="0"/>
              <a:t> </a:t>
            </a:r>
            <a:r>
              <a:rPr lang="ru-RU" sz="1800" dirty="0" err="1"/>
              <a:t>автомобильдерде</a:t>
            </a:r>
            <a:r>
              <a:rPr lang="ru-RU" sz="1800" dirty="0"/>
              <a:t> </a:t>
            </a:r>
            <a:r>
              <a:rPr lang="ru-RU" sz="1800" dirty="0" err="1"/>
              <a:t>орнатылған</a:t>
            </a:r>
            <a:r>
              <a:rPr lang="ru-RU" sz="1800" dirty="0"/>
              <a:t> (</a:t>
            </a:r>
            <a:r>
              <a:rPr lang="ru-RU" sz="1800" dirty="0" err="1"/>
              <a:t>мысалы</a:t>
            </a:r>
            <a:r>
              <a:rPr lang="ru-RU" sz="1800" dirty="0"/>
              <a:t>, </a:t>
            </a:r>
            <a:r>
              <a:rPr lang="en-US" sz="1800" dirty="0"/>
              <a:t>Tesla, BMW ConnectedDrive </a:t>
            </a:r>
            <a:r>
              <a:rPr lang="ru-RU" sz="1800" dirty="0" err="1"/>
              <a:t>жүйесімен</a:t>
            </a:r>
            <a:r>
              <a:rPr lang="ru-RU" sz="1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20683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AD0F5-C603-CA30-C61E-D8D6F5100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Sensor Networks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57F0BB-9207-105F-7081-AB7559DCA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Қазіргі</a:t>
            </a:r>
            <a:r>
              <a:rPr lang="ru-RU" dirty="0"/>
              <a:t> тенденция:</a:t>
            </a:r>
          </a:p>
          <a:p>
            <a:r>
              <a:rPr lang="en-US" dirty="0"/>
              <a:t>IoT (Internet of Things) </a:t>
            </a:r>
          </a:p>
          <a:p>
            <a:r>
              <a:rPr lang="ru-RU" dirty="0" err="1"/>
              <a:t>Жасанды</a:t>
            </a:r>
            <a:r>
              <a:rPr lang="ru-RU" dirty="0"/>
              <a:t> интеллект </a:t>
            </a:r>
            <a:r>
              <a:rPr lang="ru-RU" dirty="0" err="1"/>
              <a:t>интеграциясы</a:t>
            </a:r>
            <a:endParaRPr lang="ru-RU" dirty="0"/>
          </a:p>
          <a:p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46C05E-2E24-1C6C-676C-C9928D62C97B}"/>
              </a:ext>
            </a:extLst>
          </p:cNvPr>
          <p:cNvSpPr txBox="1"/>
          <p:nvPr/>
        </p:nvSpPr>
        <p:spPr>
          <a:xfrm>
            <a:off x="445809" y="3789040"/>
            <a:ext cx="61926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err="1"/>
              <a:t>Интеллектуалды</a:t>
            </a:r>
            <a:r>
              <a:rPr lang="ru-RU" sz="2400" b="1" dirty="0"/>
              <a:t> </a:t>
            </a:r>
            <a:r>
              <a:rPr lang="ru-RU" sz="2400" b="1" dirty="0" err="1"/>
              <a:t>сенсорлық</a:t>
            </a:r>
            <a:r>
              <a:rPr lang="ru-RU" sz="2400" b="1" dirty="0"/>
              <a:t> </a:t>
            </a:r>
            <a:r>
              <a:rPr lang="ru-RU" sz="2400" b="1" dirty="0" err="1"/>
              <a:t>желі</a:t>
            </a:r>
            <a:r>
              <a:rPr lang="ru-RU" sz="2400" b="1" dirty="0"/>
              <a:t> (</a:t>
            </a:r>
            <a:r>
              <a:rPr lang="en-US" sz="2400" b="1" dirty="0"/>
              <a:t>ISN)</a:t>
            </a:r>
            <a:r>
              <a:rPr lang="en-US" sz="24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Сенсорлардан</a:t>
            </a:r>
            <a:r>
              <a:rPr lang="ru-RU" sz="2400" dirty="0"/>
              <a:t> </a:t>
            </a:r>
            <a:r>
              <a:rPr lang="ru-RU" sz="2400" dirty="0" err="1"/>
              <a:t>деректер</a:t>
            </a:r>
            <a:r>
              <a:rPr lang="ru-RU" sz="2400" dirty="0"/>
              <a:t> </a:t>
            </a:r>
            <a:r>
              <a:rPr lang="ru-RU" sz="2400" dirty="0" err="1"/>
              <a:t>жинайды</a:t>
            </a:r>
            <a:r>
              <a:rPr lang="ru-RU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Деректерді</a:t>
            </a:r>
            <a:r>
              <a:rPr lang="ru-RU" sz="2400" dirty="0"/>
              <a:t> </a:t>
            </a:r>
            <a:r>
              <a:rPr lang="ru-RU" sz="2400" dirty="0" err="1"/>
              <a:t>өңдейді</a:t>
            </a:r>
            <a:r>
              <a:rPr lang="ru-RU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Шешім</a:t>
            </a:r>
            <a:r>
              <a:rPr lang="ru-RU" sz="2400" dirty="0"/>
              <a:t> </a:t>
            </a:r>
            <a:r>
              <a:rPr lang="ru-RU" sz="2400" dirty="0" err="1"/>
              <a:t>қабылдайды</a:t>
            </a:r>
            <a:r>
              <a:rPr lang="ru-RU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Өз</a:t>
            </a:r>
            <a:r>
              <a:rPr lang="ru-RU" sz="2400" dirty="0"/>
              <a:t> </a:t>
            </a:r>
            <a:r>
              <a:rPr lang="ru-RU" sz="2400" dirty="0" err="1"/>
              <a:t>жұмысын</a:t>
            </a:r>
            <a:r>
              <a:rPr lang="ru-RU" sz="2400" dirty="0"/>
              <a:t> </a:t>
            </a:r>
            <a:r>
              <a:rPr lang="ru-RU" sz="2400" dirty="0" err="1"/>
              <a:t>бейімдейді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479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A929EEF-157D-B6EC-9B37-686E5AFA1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Machine Learning </a:t>
            </a:r>
            <a:r>
              <a:rPr lang="ru-RU" dirty="0" err="1"/>
              <a:t>қолдану</a:t>
            </a:r>
            <a:r>
              <a:rPr lang="ru-RU" dirty="0"/>
              <a:t> </a:t>
            </a:r>
          </a:p>
          <a:p>
            <a:r>
              <a:rPr lang="en-US" dirty="0"/>
              <a:t>Edge computing </a:t>
            </a:r>
          </a:p>
          <a:p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алдын</a:t>
            </a:r>
            <a:r>
              <a:rPr lang="ru-RU" dirty="0"/>
              <a:t> ала </a:t>
            </a:r>
            <a:r>
              <a:rPr lang="ru-RU" dirty="0" err="1"/>
              <a:t>өңдеу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b="1" dirty="0" err="1"/>
              <a:t>Жұмыс</a:t>
            </a:r>
            <a:r>
              <a:rPr lang="ru-RU" b="1" dirty="0"/>
              <a:t> </a:t>
            </a:r>
            <a:r>
              <a:rPr lang="ru-RU" b="1" dirty="0" err="1"/>
              <a:t>принципі</a:t>
            </a:r>
            <a:endParaRPr lang="ru-RU" b="1" dirty="0"/>
          </a:p>
          <a:p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жинау</a:t>
            </a:r>
            <a:r>
              <a:rPr lang="ru-RU" dirty="0"/>
              <a:t> </a:t>
            </a:r>
          </a:p>
          <a:p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өңдеу</a:t>
            </a:r>
            <a:r>
              <a:rPr lang="ru-RU" dirty="0"/>
              <a:t> </a:t>
            </a:r>
          </a:p>
          <a:p>
            <a:r>
              <a:rPr lang="ru-RU" dirty="0"/>
              <a:t>Беру </a:t>
            </a:r>
          </a:p>
          <a:p>
            <a:r>
              <a:rPr lang="ru-RU" dirty="0" err="1"/>
              <a:t>Талдау</a:t>
            </a:r>
            <a:r>
              <a:rPr lang="ru-RU" dirty="0"/>
              <a:t> </a:t>
            </a:r>
          </a:p>
          <a:p>
            <a:r>
              <a:rPr lang="ru-RU" dirty="0" err="1"/>
              <a:t>Шешім</a:t>
            </a:r>
            <a:r>
              <a:rPr lang="ru-RU" dirty="0"/>
              <a:t> </a:t>
            </a:r>
            <a:r>
              <a:rPr lang="ru-RU" dirty="0" err="1"/>
              <a:t>қабылдау</a:t>
            </a:r>
            <a:endParaRPr lang="ru-RU" dirty="0"/>
          </a:p>
          <a:p>
            <a:pPr marL="0" indent="0">
              <a:buNone/>
            </a:pP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523577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007103-1BD0-1747-936E-1F9796446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08" y="1590626"/>
            <a:ext cx="8028384" cy="367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70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03D757-4DD6-FB3D-FAB3-DF18FCEDE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11700"/>
            <a:ext cx="7632848" cy="643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93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F30F5-2D7A-0D7E-077F-91B3B9FE1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Қолдану</a:t>
            </a:r>
            <a:r>
              <a:rPr lang="ru-RU" b="1" dirty="0"/>
              <a:t> </a:t>
            </a:r>
            <a:r>
              <a:rPr lang="ru-RU" b="1" dirty="0" err="1"/>
              <a:t>салалары</a:t>
            </a:r>
            <a:br>
              <a:rPr lang="ru-RU" b="1" dirty="0"/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ABD6AF-2884-2402-0A4A-C48C886FF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Smart City </a:t>
            </a:r>
          </a:p>
          <a:p>
            <a:r>
              <a:rPr lang="ru-RU" dirty="0" err="1"/>
              <a:t>Денсаулық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> </a:t>
            </a:r>
          </a:p>
          <a:p>
            <a:r>
              <a:rPr lang="ru-RU" dirty="0"/>
              <a:t>Ауыл </a:t>
            </a:r>
            <a:r>
              <a:rPr lang="ru-RU" dirty="0" err="1"/>
              <a:t>шаруашылығы</a:t>
            </a:r>
            <a:r>
              <a:rPr lang="ru-RU" dirty="0"/>
              <a:t> </a:t>
            </a:r>
          </a:p>
          <a:p>
            <a:r>
              <a:rPr lang="ru-RU" dirty="0" err="1"/>
              <a:t>Өнеркәсіп</a:t>
            </a:r>
            <a:r>
              <a:rPr lang="ru-RU" dirty="0"/>
              <a:t> </a:t>
            </a:r>
          </a:p>
          <a:p>
            <a:r>
              <a:rPr lang="ru-RU" dirty="0" err="1"/>
              <a:t>Қауіпсіздік</a:t>
            </a:r>
            <a:r>
              <a:rPr lang="ru-RU" dirty="0"/>
              <a:t> </a:t>
            </a:r>
          </a:p>
          <a:p>
            <a:r>
              <a:rPr lang="ru-RU" dirty="0" err="1"/>
              <a:t>Ғарыш</a:t>
            </a:r>
            <a:r>
              <a:rPr lang="ru-RU" dirty="0"/>
              <a:t> (</a:t>
            </a:r>
            <a:r>
              <a:rPr lang="en-US" dirty="0"/>
              <a:t>CubeSat)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124810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364A5-4C85-0FA3-6EC6-99A1556D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Неге </a:t>
            </a:r>
            <a:r>
              <a:rPr lang="en-US" dirty="0"/>
              <a:t>ML </a:t>
            </a:r>
            <a:r>
              <a:rPr lang="ru-RU" dirty="0" err="1"/>
              <a:t>қажет</a:t>
            </a:r>
            <a:r>
              <a:rPr lang="ru-RU" dirty="0"/>
              <a:t>?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46A335-212F-D46C-E521-8B3F7EC80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Кәдімгі</a:t>
            </a:r>
            <a:r>
              <a:rPr lang="ru-RU" dirty="0"/>
              <a:t> </a:t>
            </a:r>
            <a:r>
              <a:rPr lang="en-US" dirty="0"/>
              <a:t>WSN:</a:t>
            </a:r>
          </a:p>
          <a:p>
            <a:r>
              <a:rPr lang="ru-RU" dirty="0"/>
              <a:t>тек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жинайды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жібереді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Ал </a:t>
            </a:r>
            <a:r>
              <a:rPr lang="en-US" b="1" dirty="0">
                <a:solidFill>
                  <a:srgbClr val="FF0000"/>
                </a:solidFill>
              </a:rPr>
              <a:t>ISN + ML</a:t>
            </a:r>
            <a:r>
              <a:rPr lang="en-US" dirty="0"/>
              <a:t>:</a:t>
            </a:r>
          </a:p>
          <a:p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b="1" dirty="0" err="1"/>
              <a:t>түсінеді</a:t>
            </a:r>
            <a:r>
              <a:rPr lang="ru-RU" dirty="0"/>
              <a:t> </a:t>
            </a:r>
          </a:p>
          <a:p>
            <a:r>
              <a:rPr lang="ru-RU" dirty="0" err="1"/>
              <a:t>заңдылықтарды</a:t>
            </a:r>
            <a:r>
              <a:rPr lang="ru-RU" dirty="0"/>
              <a:t> </a:t>
            </a:r>
            <a:r>
              <a:rPr lang="ru-RU" dirty="0" err="1"/>
              <a:t>табады</a:t>
            </a:r>
            <a:r>
              <a:rPr lang="ru-RU" dirty="0"/>
              <a:t> </a:t>
            </a:r>
          </a:p>
          <a:p>
            <a:r>
              <a:rPr lang="ru-RU" b="1" dirty="0" err="1"/>
              <a:t>болашақты</a:t>
            </a:r>
            <a:r>
              <a:rPr lang="ru-RU" b="1" dirty="0"/>
              <a:t> </a:t>
            </a:r>
            <a:r>
              <a:rPr lang="ru-RU" b="1" dirty="0" err="1"/>
              <a:t>болжайды</a:t>
            </a:r>
            <a:r>
              <a:rPr lang="ru-RU" dirty="0"/>
              <a:t> </a:t>
            </a:r>
          </a:p>
          <a:p>
            <a:r>
              <a:rPr lang="ru-RU" dirty="0" err="1"/>
              <a:t>автономды</a:t>
            </a:r>
            <a:r>
              <a:rPr lang="ru-RU" dirty="0"/>
              <a:t> </a:t>
            </a:r>
            <a:r>
              <a:rPr lang="ru-RU" dirty="0" err="1"/>
              <a:t>шешім</a:t>
            </a:r>
            <a:r>
              <a:rPr lang="ru-RU" dirty="0"/>
              <a:t> </a:t>
            </a:r>
            <a:r>
              <a:rPr lang="ru-RU" dirty="0" err="1"/>
              <a:t>қабылдайды</a:t>
            </a:r>
            <a:endParaRPr lang="ru-RU" dirty="0"/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8677656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803</Words>
  <Application>Microsoft Office PowerPoint</Application>
  <PresentationFormat>Экран (4:3)</PresentationFormat>
  <Paragraphs>186</Paragraphs>
  <Slides>32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Тема Office</vt:lpstr>
      <vt:lpstr>Equation</vt:lpstr>
      <vt:lpstr>Интеллектуалды сенсорлық желілер</vt:lpstr>
      <vt:lpstr>WSN</vt:lpstr>
      <vt:lpstr>Презентация PowerPoint</vt:lpstr>
      <vt:lpstr>Intelligent Sensor Networks</vt:lpstr>
      <vt:lpstr>Презентация PowerPoint</vt:lpstr>
      <vt:lpstr>Презентация PowerPoint</vt:lpstr>
      <vt:lpstr>Презентация PowerPoint</vt:lpstr>
      <vt:lpstr>Қолдану салалары </vt:lpstr>
      <vt:lpstr>Неге ML қажет?</vt:lpstr>
      <vt:lpstr>ML қолдану деңгейлері</vt:lpstr>
      <vt:lpstr>Презентация PowerPoint</vt:lpstr>
      <vt:lpstr>Cloud деңгейі</vt:lpstr>
      <vt:lpstr>Презентация PowerPoint</vt:lpstr>
      <vt:lpstr>Презентация PowerPoint</vt:lpstr>
      <vt:lpstr>Презентация PowerPoint</vt:lpstr>
      <vt:lpstr>Презентация PowerPoint</vt:lpstr>
      <vt:lpstr>Құрылысы мен жұмыс істеу принципі бойынша: </vt:lpstr>
      <vt:lpstr>Сызықтық антенналар </vt:lpstr>
      <vt:lpstr>Апертуралық антенналар</vt:lpstr>
      <vt:lpstr>Антенналық тор </vt:lpstr>
      <vt:lpstr>Презентация PowerPoint</vt:lpstr>
      <vt:lpstr>Презентация PowerPoint</vt:lpstr>
      <vt:lpstr>Төменде берілген антенналар қай категорияға жатады (сызықтық, апертуралық, антенналық торлар)? </vt:lpstr>
      <vt:lpstr>Поляризациясы бойынша</vt:lpstr>
      <vt:lpstr>Презентация PowerPoint</vt:lpstr>
      <vt:lpstr>Презентация PowerPoint</vt:lpstr>
      <vt:lpstr>Өткізу жолағы бойынша</vt:lpstr>
      <vt:lpstr>Тапсырма</vt:lpstr>
      <vt:lpstr>Радиотолқын диапазоны бойынша</vt:lpstr>
      <vt:lpstr>Презентация PowerPoint</vt:lpstr>
      <vt:lpstr>Презентация PowerPoint</vt:lpstr>
      <vt:lpstr>Орнатылуы бойынша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HIMERA</dc:creator>
  <cp:lastModifiedBy>Beybit Karibayev</cp:lastModifiedBy>
  <cp:revision>14</cp:revision>
  <dcterms:created xsi:type="dcterms:W3CDTF">2019-09-30T07:01:56Z</dcterms:created>
  <dcterms:modified xsi:type="dcterms:W3CDTF">2026-04-20T09:31:45Z</dcterms:modified>
</cp:coreProperties>
</file>